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9"/>
  </p:notesMasterIdLst>
  <p:sldIdLst>
    <p:sldId id="256" r:id="rId2"/>
    <p:sldId id="257" r:id="rId3"/>
    <p:sldId id="275" r:id="rId4"/>
    <p:sldId id="348" r:id="rId5"/>
    <p:sldId id="347" r:id="rId6"/>
    <p:sldId id="266" r:id="rId7"/>
    <p:sldId id="302" r:id="rId8"/>
    <p:sldId id="260" r:id="rId9"/>
    <p:sldId id="297" r:id="rId10"/>
    <p:sldId id="298" r:id="rId11"/>
    <p:sldId id="299" r:id="rId12"/>
    <p:sldId id="300" r:id="rId13"/>
    <p:sldId id="301" r:id="rId14"/>
    <p:sldId id="282" r:id="rId15"/>
    <p:sldId id="351" r:id="rId16"/>
    <p:sldId id="352" r:id="rId17"/>
    <p:sldId id="353" r:id="rId18"/>
    <p:sldId id="356" r:id="rId19"/>
    <p:sldId id="357" r:id="rId20"/>
    <p:sldId id="267" r:id="rId21"/>
    <p:sldId id="279" r:id="rId22"/>
    <p:sldId id="280" r:id="rId23"/>
    <p:sldId id="281" r:id="rId24"/>
    <p:sldId id="261" r:id="rId25"/>
    <p:sldId id="292" r:id="rId26"/>
    <p:sldId id="343" r:id="rId27"/>
    <p:sldId id="344" r:id="rId28"/>
    <p:sldId id="283" r:id="rId29"/>
    <p:sldId id="262" r:id="rId30"/>
    <p:sldId id="342" r:id="rId31"/>
    <p:sldId id="284" r:id="rId32"/>
    <p:sldId id="285" r:id="rId33"/>
    <p:sldId id="286" r:id="rId34"/>
    <p:sldId id="287" r:id="rId35"/>
    <p:sldId id="349" r:id="rId36"/>
    <p:sldId id="345" r:id="rId37"/>
    <p:sldId id="263" r:id="rId38"/>
    <p:sldId id="293" r:id="rId39"/>
    <p:sldId id="288" r:id="rId40"/>
    <p:sldId id="264" r:id="rId41"/>
    <p:sldId id="269" r:id="rId42"/>
    <p:sldId id="270" r:id="rId43"/>
    <p:sldId id="268" r:id="rId44"/>
    <p:sldId id="271" r:id="rId45"/>
    <p:sldId id="364" r:id="rId46"/>
    <p:sldId id="272" r:id="rId47"/>
    <p:sldId id="358" r:id="rId48"/>
    <p:sldId id="274" r:id="rId49"/>
    <p:sldId id="359" r:id="rId50"/>
    <p:sldId id="360" r:id="rId51"/>
    <p:sldId id="361" r:id="rId52"/>
    <p:sldId id="362" r:id="rId53"/>
    <p:sldId id="365" r:id="rId54"/>
    <p:sldId id="366" r:id="rId55"/>
    <p:sldId id="367" r:id="rId56"/>
    <p:sldId id="363" r:id="rId57"/>
    <p:sldId id="303" r:id="rId58"/>
    <p:sldId id="304" r:id="rId59"/>
    <p:sldId id="305" r:id="rId60"/>
    <p:sldId id="306" r:id="rId61"/>
    <p:sldId id="307" r:id="rId62"/>
    <p:sldId id="308" r:id="rId63"/>
    <p:sldId id="398" r:id="rId64"/>
    <p:sldId id="399" r:id="rId65"/>
    <p:sldId id="400" r:id="rId66"/>
    <p:sldId id="401" r:id="rId67"/>
    <p:sldId id="402" r:id="rId68"/>
    <p:sldId id="403" r:id="rId69"/>
    <p:sldId id="404" r:id="rId70"/>
    <p:sldId id="405" r:id="rId71"/>
    <p:sldId id="406" r:id="rId72"/>
    <p:sldId id="407" r:id="rId73"/>
    <p:sldId id="408" r:id="rId74"/>
    <p:sldId id="409" r:id="rId75"/>
    <p:sldId id="410" r:id="rId76"/>
    <p:sldId id="411" r:id="rId77"/>
    <p:sldId id="412" r:id="rId78"/>
    <p:sldId id="413" r:id="rId79"/>
    <p:sldId id="414" r:id="rId80"/>
    <p:sldId id="415" r:id="rId81"/>
    <p:sldId id="416" r:id="rId82"/>
    <p:sldId id="417" r:id="rId83"/>
    <p:sldId id="418" r:id="rId84"/>
    <p:sldId id="419" r:id="rId85"/>
    <p:sldId id="420" r:id="rId86"/>
    <p:sldId id="421" r:id="rId87"/>
    <p:sldId id="422" r:id="rId88"/>
    <p:sldId id="423" r:id="rId89"/>
    <p:sldId id="424" r:id="rId90"/>
    <p:sldId id="425" r:id="rId91"/>
    <p:sldId id="426" r:id="rId92"/>
    <p:sldId id="276" r:id="rId93"/>
    <p:sldId id="427" r:id="rId94"/>
    <p:sldId id="428" r:id="rId95"/>
    <p:sldId id="429" r:id="rId96"/>
    <p:sldId id="430" r:id="rId97"/>
    <p:sldId id="431" r:id="rId98"/>
    <p:sldId id="432" r:id="rId99"/>
    <p:sldId id="433" r:id="rId100"/>
    <p:sldId id="434" r:id="rId101"/>
    <p:sldId id="435" r:id="rId102"/>
    <p:sldId id="436" r:id="rId103"/>
    <p:sldId id="437" r:id="rId104"/>
    <p:sldId id="438" r:id="rId105"/>
    <p:sldId id="439" r:id="rId106"/>
    <p:sldId id="440" r:id="rId107"/>
    <p:sldId id="441" r:id="rId108"/>
    <p:sldId id="442" r:id="rId109"/>
    <p:sldId id="443" r:id="rId110"/>
    <p:sldId id="444" r:id="rId111"/>
    <p:sldId id="445" r:id="rId112"/>
    <p:sldId id="446" r:id="rId113"/>
    <p:sldId id="447" r:id="rId114"/>
    <p:sldId id="448" r:id="rId115"/>
    <p:sldId id="259" r:id="rId116"/>
    <p:sldId id="258" r:id="rId117"/>
    <p:sldId id="311" r:id="rId1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BE50A1A3-D4E0-43AF-A1E3-5A18A11AE773}">
          <p14:sldIdLst>
            <p14:sldId id="256"/>
            <p14:sldId id="257"/>
            <p14:sldId id="275"/>
            <p14:sldId id="348"/>
            <p14:sldId id="347"/>
            <p14:sldId id="266"/>
            <p14:sldId id="302"/>
            <p14:sldId id="260"/>
            <p14:sldId id="297"/>
            <p14:sldId id="298"/>
            <p14:sldId id="299"/>
            <p14:sldId id="300"/>
            <p14:sldId id="301"/>
            <p14:sldId id="282"/>
            <p14:sldId id="351"/>
            <p14:sldId id="352"/>
            <p14:sldId id="353"/>
            <p14:sldId id="356"/>
            <p14:sldId id="357"/>
            <p14:sldId id="267"/>
            <p14:sldId id="279"/>
            <p14:sldId id="280"/>
            <p14:sldId id="281"/>
            <p14:sldId id="261"/>
            <p14:sldId id="292"/>
            <p14:sldId id="343"/>
            <p14:sldId id="344"/>
            <p14:sldId id="283"/>
            <p14:sldId id="262"/>
            <p14:sldId id="342"/>
            <p14:sldId id="284"/>
            <p14:sldId id="285"/>
            <p14:sldId id="286"/>
            <p14:sldId id="287"/>
            <p14:sldId id="349"/>
            <p14:sldId id="345"/>
            <p14:sldId id="263"/>
            <p14:sldId id="293"/>
            <p14:sldId id="288"/>
            <p14:sldId id="264"/>
            <p14:sldId id="269"/>
            <p14:sldId id="270"/>
            <p14:sldId id="268"/>
            <p14:sldId id="271"/>
            <p14:sldId id="364"/>
            <p14:sldId id="272"/>
            <p14:sldId id="358"/>
            <p14:sldId id="274"/>
            <p14:sldId id="359"/>
            <p14:sldId id="360"/>
            <p14:sldId id="361"/>
            <p14:sldId id="362"/>
            <p14:sldId id="365"/>
            <p14:sldId id="366"/>
            <p14:sldId id="367"/>
            <p14:sldId id="363"/>
            <p14:sldId id="303"/>
            <p14:sldId id="304"/>
            <p14:sldId id="305"/>
            <p14:sldId id="306"/>
            <p14:sldId id="307"/>
            <p14:sldId id="308"/>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27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 id="446"/>
            <p14:sldId id="447"/>
            <p14:sldId id="448"/>
            <p14:sldId id="259"/>
            <p14:sldId id="258"/>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101" d="100"/>
          <a:sy n="101" d="100"/>
        </p:scale>
        <p:origin x="168" y="23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V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B926C8-66BE-4A13-9881-774E928107D2}" type="datetimeFigureOut">
              <a:rPr lang="es-VE" smtClean="0"/>
              <a:t>23/05/2016</a:t>
            </a:fld>
            <a:endParaRPr lang="es-VE"/>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V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V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V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F987E7-8FF6-47E0-BC31-1C03A65DF3B0}" type="slidenum">
              <a:rPr lang="es-VE" smtClean="0"/>
              <a:t>‹Nº›</a:t>
            </a:fld>
            <a:endParaRPr lang="es-VE"/>
          </a:p>
        </p:txBody>
      </p:sp>
    </p:spTree>
    <p:extLst>
      <p:ext uri="{BB962C8B-B14F-4D97-AF65-F5344CB8AC3E}">
        <p14:creationId xmlns:p14="http://schemas.microsoft.com/office/powerpoint/2010/main" val="4055977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VE" dirty="0"/>
          </a:p>
        </p:txBody>
      </p:sp>
      <p:sp>
        <p:nvSpPr>
          <p:cNvPr id="4" name="3 Marcador de número de diapositiva"/>
          <p:cNvSpPr>
            <a:spLocks noGrp="1"/>
          </p:cNvSpPr>
          <p:nvPr>
            <p:ph type="sldNum" sz="quarter" idx="10"/>
          </p:nvPr>
        </p:nvSpPr>
        <p:spPr/>
        <p:txBody>
          <a:bodyPr/>
          <a:lstStyle/>
          <a:p>
            <a:fld id="{B6C4F4D7-BDB5-4EA8-8459-E437C64ECC21}" type="slidenum">
              <a:rPr lang="es-VE" smtClean="0"/>
              <a:pPr/>
              <a:t>98</a:t>
            </a:fld>
            <a:endParaRPr lang="es-VE"/>
          </a:p>
        </p:txBody>
      </p:sp>
    </p:spTree>
    <p:extLst>
      <p:ext uri="{BB962C8B-B14F-4D97-AF65-F5344CB8AC3E}">
        <p14:creationId xmlns:p14="http://schemas.microsoft.com/office/powerpoint/2010/main" val="3732060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016BCC37-0D73-445B-B238-1245FD816092}" type="datetimeFigureOut">
              <a:rPr lang="es-VE" smtClean="0"/>
              <a:t>23/05/2016</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373325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6BCC37-0D73-445B-B238-1245FD816092}" type="datetimeFigureOut">
              <a:rPr lang="es-VE" smtClean="0"/>
              <a:t>23/05/2016</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2683640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16BCC37-0D73-445B-B238-1245FD816092}" type="datetimeFigureOut">
              <a:rPr lang="es-VE" smtClean="0"/>
              <a:t>23/05/2016</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1791701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16BCC37-0D73-445B-B238-1245FD816092}" type="datetimeFigureOut">
              <a:rPr lang="es-VE" smtClean="0"/>
              <a:t>23/05/2016</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387048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16BCC37-0D73-445B-B238-1245FD816092}" type="datetimeFigureOut">
              <a:rPr lang="es-VE" smtClean="0"/>
              <a:t>23/05/2016</a:t>
            </a:fld>
            <a:endParaRPr lang="es-VE"/>
          </a:p>
        </p:txBody>
      </p:sp>
      <p:sp>
        <p:nvSpPr>
          <p:cNvPr id="8" name="Footer Placeholder 7"/>
          <p:cNvSpPr>
            <a:spLocks noGrp="1"/>
          </p:cNvSpPr>
          <p:nvPr>
            <p:ph type="ftr" sz="quarter" idx="11"/>
          </p:nvPr>
        </p:nvSpPr>
        <p:spPr/>
        <p:txBody>
          <a:bodyPr/>
          <a:lstStyle/>
          <a:p>
            <a:endParaRPr lang="es-VE"/>
          </a:p>
        </p:txBody>
      </p:sp>
      <p:sp>
        <p:nvSpPr>
          <p:cNvPr id="9" name="Slide Number Placeholder 8"/>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4168055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16BCC37-0D73-445B-B238-1245FD816092}" type="datetimeFigureOut">
              <a:rPr lang="es-VE" smtClean="0"/>
              <a:t>23/05/2016</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3370900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6BCC37-0D73-445B-B238-1245FD816092}" type="datetimeFigureOut">
              <a:rPr lang="es-VE" smtClean="0"/>
              <a:t>23/05/2016</a:t>
            </a:fld>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319699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016BCC37-0D73-445B-B238-1245FD816092}" type="datetimeFigureOut">
              <a:rPr lang="es-VE" smtClean="0"/>
              <a:t>23/05/2016</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2225979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016BCC37-0D73-445B-B238-1245FD816092}" type="datetimeFigureOut">
              <a:rPr lang="es-VE" smtClean="0"/>
              <a:t>23/05/2016</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107498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6BCC37-0D73-445B-B238-1245FD816092}" type="datetimeFigureOut">
              <a:rPr lang="es-VE" smtClean="0"/>
              <a:t>23/05/2016</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1963935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6BCC37-0D73-445B-B238-1245FD816092}" type="datetimeFigureOut">
              <a:rPr lang="es-VE" smtClean="0"/>
              <a:t>23/05/2016</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5ACC7376-739F-49D1-A097-0E722207DF73}" type="slidenum">
              <a:rPr lang="es-VE" smtClean="0"/>
              <a:t>‹Nº›</a:t>
            </a:fld>
            <a:endParaRPr lang="es-VE"/>
          </a:p>
        </p:txBody>
      </p:sp>
    </p:spTree>
    <p:extLst>
      <p:ext uri="{BB962C8B-B14F-4D97-AF65-F5344CB8AC3E}">
        <p14:creationId xmlns:p14="http://schemas.microsoft.com/office/powerpoint/2010/main" val="2015632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BCC37-0D73-445B-B238-1245FD816092}" type="datetimeFigureOut">
              <a:rPr lang="es-VE" smtClean="0"/>
              <a:t>23/05/2016</a:t>
            </a:fld>
            <a:endParaRPr lang="es-V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V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CC7376-739F-49D1-A097-0E722207DF73}" type="slidenum">
              <a:rPr lang="es-VE" smtClean="0"/>
              <a:t>‹Nº›</a:t>
            </a:fld>
            <a:endParaRPr lang="es-VE"/>
          </a:p>
        </p:txBody>
      </p:sp>
    </p:spTree>
    <p:extLst>
      <p:ext uri="{BB962C8B-B14F-4D97-AF65-F5344CB8AC3E}">
        <p14:creationId xmlns:p14="http://schemas.microsoft.com/office/powerpoint/2010/main" val="3947610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VE" dirty="0"/>
              <a:t>Calculo de corto circuito</a:t>
            </a:r>
          </a:p>
        </p:txBody>
      </p:sp>
      <p:sp>
        <p:nvSpPr>
          <p:cNvPr id="3" name="Subtítulo 2"/>
          <p:cNvSpPr>
            <a:spLocks noGrp="1"/>
          </p:cNvSpPr>
          <p:nvPr>
            <p:ph type="subTitle" idx="1"/>
          </p:nvPr>
        </p:nvSpPr>
        <p:spPr/>
        <p:txBody>
          <a:bodyPr/>
          <a:lstStyle/>
          <a:p>
            <a:r>
              <a:rPr lang="es-VE" dirty="0">
                <a:effectLst>
                  <a:outerShdw blurRad="38100" dist="38100" dir="2700000" algn="tl">
                    <a:srgbClr val="000000">
                      <a:alpha val="43137"/>
                    </a:srgbClr>
                  </a:outerShdw>
                </a:effectLst>
              </a:rPr>
              <a:t>Estándares ANSI</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21" y="235359"/>
            <a:ext cx="629232" cy="794930"/>
          </a:xfrm>
          <a:prstGeom prst="rect">
            <a:avLst/>
          </a:prstGeom>
        </p:spPr>
      </p:pic>
      <p:sp>
        <p:nvSpPr>
          <p:cNvPr id="5" name="CuadroTexto 4"/>
          <p:cNvSpPr txBox="1"/>
          <p:nvPr/>
        </p:nvSpPr>
        <p:spPr>
          <a:xfrm>
            <a:off x="857753" y="235359"/>
            <a:ext cx="1313758" cy="738664"/>
          </a:xfrm>
          <a:prstGeom prst="rect">
            <a:avLst/>
          </a:prstGeom>
          <a:noFill/>
        </p:spPr>
        <p:txBody>
          <a:bodyPr wrap="none" rtlCol="0">
            <a:spAutoFit/>
          </a:bodyPr>
          <a:lstStyle/>
          <a:p>
            <a:r>
              <a:rPr lang="es-VE" dirty="0">
                <a:effectLst>
                  <a:outerShdw blurRad="38100" dist="38100" dir="2700000" algn="tl">
                    <a:srgbClr val="000000">
                      <a:alpha val="43137"/>
                    </a:srgbClr>
                  </a:outerShdw>
                </a:effectLst>
                <a:latin typeface="Garamond" panose="02020404030301010803" pitchFamily="18" charset="0"/>
              </a:rPr>
              <a:t>Universidad </a:t>
            </a:r>
          </a:p>
          <a:p>
            <a:r>
              <a:rPr lang="es-VE" sz="2400" dirty="0">
                <a:effectLst>
                  <a:outerShdw blurRad="38100" dist="38100" dir="2700000" algn="tl">
                    <a:srgbClr val="000000">
                      <a:alpha val="43137"/>
                    </a:srgbClr>
                  </a:outerShdw>
                </a:effectLst>
                <a:latin typeface="Garamond" panose="02020404030301010803" pitchFamily="18" charset="0"/>
              </a:rPr>
              <a:t>del Zulia</a:t>
            </a:r>
          </a:p>
        </p:txBody>
      </p:sp>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CuadroTexto 6"/>
          <p:cNvSpPr txBox="1"/>
          <p:nvPr/>
        </p:nvSpPr>
        <p:spPr>
          <a:xfrm>
            <a:off x="7128833" y="0"/>
            <a:ext cx="2015167" cy="338554"/>
          </a:xfrm>
          <a:prstGeom prst="rect">
            <a:avLst/>
          </a:prstGeom>
          <a:noFill/>
        </p:spPr>
        <p:txBody>
          <a:bodyPr wrap="none" rtlCol="0">
            <a:spAutoFit/>
          </a:bodyPr>
          <a:lstStyle/>
          <a:p>
            <a:r>
              <a:rPr lang="es-VE" sz="1600" dirty="0"/>
              <a:t>Facultad de Ingeniería</a:t>
            </a:r>
          </a:p>
        </p:txBody>
      </p:sp>
      <p:cxnSp>
        <p:nvCxnSpPr>
          <p:cNvPr id="9" name="Conector recto 8"/>
          <p:cNvCxnSpPr/>
          <p:nvPr/>
        </p:nvCxnSpPr>
        <p:spPr>
          <a:xfrm>
            <a:off x="0" y="3509963"/>
            <a:ext cx="914400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 name="CuadroTexto 7"/>
          <p:cNvSpPr txBox="1"/>
          <p:nvPr/>
        </p:nvSpPr>
        <p:spPr>
          <a:xfrm>
            <a:off x="7257655" y="245438"/>
            <a:ext cx="1934184" cy="338554"/>
          </a:xfrm>
          <a:prstGeom prst="rect">
            <a:avLst/>
          </a:prstGeom>
          <a:noFill/>
        </p:spPr>
        <p:txBody>
          <a:bodyPr wrap="none" rtlCol="0">
            <a:spAutoFit/>
          </a:bodyPr>
          <a:lstStyle/>
          <a:p>
            <a:r>
              <a:rPr lang="es-VE" sz="1600" dirty="0"/>
              <a:t>Prof. Manuel Briceño</a:t>
            </a:r>
          </a:p>
        </p:txBody>
      </p:sp>
      <p:sp>
        <p:nvSpPr>
          <p:cNvPr id="10" name="CuadroTexto 9"/>
          <p:cNvSpPr txBox="1"/>
          <p:nvPr/>
        </p:nvSpPr>
        <p:spPr>
          <a:xfrm>
            <a:off x="6202037" y="5796171"/>
            <a:ext cx="2870145" cy="338554"/>
          </a:xfrm>
          <a:prstGeom prst="rect">
            <a:avLst/>
          </a:prstGeom>
          <a:noFill/>
        </p:spPr>
        <p:txBody>
          <a:bodyPr wrap="none" rtlCol="0">
            <a:spAutoFit/>
          </a:bodyPr>
          <a:lstStyle/>
          <a:p>
            <a:r>
              <a:rPr lang="es-VE" sz="1600" dirty="0"/>
              <a:t>Curso de protecciones eléctricas</a:t>
            </a:r>
          </a:p>
        </p:txBody>
      </p:sp>
      <p:sp>
        <p:nvSpPr>
          <p:cNvPr id="11" name="CuadroTexto 10"/>
          <p:cNvSpPr txBox="1"/>
          <p:nvPr/>
        </p:nvSpPr>
        <p:spPr>
          <a:xfrm>
            <a:off x="7257655" y="5518205"/>
            <a:ext cx="1853777" cy="369332"/>
          </a:xfrm>
          <a:prstGeom prst="rect">
            <a:avLst/>
          </a:prstGeom>
          <a:noFill/>
        </p:spPr>
        <p:txBody>
          <a:bodyPr wrap="none" rtlCol="0">
            <a:spAutoFit/>
          </a:bodyPr>
          <a:lstStyle/>
          <a:p>
            <a:r>
              <a:rPr lang="es-VE" b="1" dirty="0"/>
              <a:t>Desarrollado por:</a:t>
            </a:r>
          </a:p>
        </p:txBody>
      </p:sp>
    </p:spTree>
    <p:extLst>
      <p:ext uri="{BB962C8B-B14F-4D97-AF65-F5344CB8AC3E}">
        <p14:creationId xmlns:p14="http://schemas.microsoft.com/office/powerpoint/2010/main" val="554114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Contenido</a:t>
            </a:r>
          </a:p>
        </p:txBody>
      </p:sp>
      <p:sp>
        <p:nvSpPr>
          <p:cNvPr id="3" name="Marcador de contenido 2"/>
          <p:cNvSpPr>
            <a:spLocks noGrp="1"/>
          </p:cNvSpPr>
          <p:nvPr>
            <p:ph idx="1"/>
          </p:nvPr>
        </p:nvSpPr>
        <p:spPr>
          <a:xfrm>
            <a:off x="628650" y="1825625"/>
            <a:ext cx="3609975" cy="4699000"/>
          </a:xfrm>
        </p:spPr>
        <p:txBody>
          <a:bodyPr>
            <a:normAutofit fontScale="47500" lnSpcReduction="20000"/>
          </a:bodyPr>
          <a:lstStyle/>
          <a:p>
            <a:r>
              <a:rPr lang="es-VE" dirty="0"/>
              <a:t>Introducción</a:t>
            </a:r>
          </a:p>
          <a:p>
            <a:pPr lvl="1"/>
            <a:r>
              <a:rPr lang="es-VE" dirty="0"/>
              <a:t>Aspectos básicos</a:t>
            </a:r>
          </a:p>
          <a:p>
            <a:pPr lvl="1"/>
            <a:r>
              <a:rPr lang="es-VE" dirty="0"/>
              <a:t>Definiciones y símbolos</a:t>
            </a:r>
          </a:p>
          <a:p>
            <a:pPr lvl="1"/>
            <a:r>
              <a:rPr lang="es-VE" dirty="0"/>
              <a:t>Abreviaturas</a:t>
            </a:r>
          </a:p>
          <a:p>
            <a:r>
              <a:rPr lang="es-VE" dirty="0"/>
              <a:t>Normas ANSI para el calculo de corto-circuito</a:t>
            </a:r>
          </a:p>
          <a:p>
            <a:r>
              <a:rPr lang="es-VE" dirty="0"/>
              <a:t>Fallas</a:t>
            </a:r>
          </a:p>
          <a:p>
            <a:pPr lvl="1"/>
            <a:r>
              <a:rPr lang="es-VE" dirty="0"/>
              <a:t>Voltaje de </a:t>
            </a:r>
            <a:r>
              <a:rPr lang="es-VE" dirty="0" err="1"/>
              <a:t>prefalla</a:t>
            </a:r>
            <a:endParaRPr lang="es-VE" dirty="0"/>
          </a:p>
          <a:p>
            <a:pPr lvl="1"/>
            <a:r>
              <a:rPr lang="es-VE" dirty="0"/>
              <a:t>Tipos de falla</a:t>
            </a:r>
          </a:p>
          <a:p>
            <a:r>
              <a:rPr lang="es-VE" dirty="0"/>
              <a:t>Calculo de corriente de corto-circuito</a:t>
            </a:r>
          </a:p>
          <a:p>
            <a:pPr lvl="1"/>
            <a:r>
              <a:rPr lang="es-VE" dirty="0"/>
              <a:t>Tipos de cálculos</a:t>
            </a:r>
          </a:p>
          <a:p>
            <a:r>
              <a:rPr lang="es-VE" dirty="0"/>
              <a:t>Factores de impedancia</a:t>
            </a:r>
          </a:p>
          <a:p>
            <a:pPr lvl="1"/>
            <a:r>
              <a:rPr lang="es-VE" dirty="0"/>
              <a:t>Bajo voltaje en motores</a:t>
            </a:r>
          </a:p>
          <a:p>
            <a:r>
              <a:rPr lang="es-VE" dirty="0"/>
              <a:t>Modelo de maquinas rotativas</a:t>
            </a:r>
          </a:p>
          <a:p>
            <a:r>
              <a:rPr lang="es-VE" dirty="0"/>
              <a:t>Tipos de sistemas y gravedad del cortocircuito</a:t>
            </a:r>
          </a:p>
          <a:p>
            <a:r>
              <a:rPr lang="es-VE" dirty="0"/>
              <a:t>Métodos de calculo</a:t>
            </a:r>
          </a:p>
          <a:p>
            <a:pPr lvl="1"/>
            <a:r>
              <a:rPr lang="es-VE" dirty="0"/>
              <a:t>Método simplificado X/R &lt;= 15</a:t>
            </a:r>
          </a:p>
          <a:p>
            <a:pPr lvl="1"/>
            <a:r>
              <a:rPr lang="es-VE" dirty="0"/>
              <a:t>Método simplificado X/R &gt;= 15</a:t>
            </a:r>
          </a:p>
          <a:p>
            <a:pPr lvl="1"/>
            <a:r>
              <a:rPr lang="es-VE" dirty="0"/>
              <a:t>Ajustes de decremento de AC y DC</a:t>
            </a:r>
          </a:p>
          <a:p>
            <a:pPr lvl="1"/>
            <a:r>
              <a:rPr lang="es-VE" dirty="0"/>
              <a:t>Falla de alimentación de las fuentes remotas</a:t>
            </a:r>
          </a:p>
          <a:p>
            <a:pPr lvl="1"/>
            <a:r>
              <a:rPr lang="es-VE" dirty="0"/>
              <a:t>Falla de alimentación de las fuentes locales</a:t>
            </a:r>
          </a:p>
          <a:p>
            <a:pPr lvl="1"/>
            <a:r>
              <a:rPr lang="es-VE" dirty="0"/>
              <a:t>Multiplicación por factores ponderados</a:t>
            </a:r>
          </a:p>
        </p:txBody>
      </p:sp>
      <p:sp>
        <p:nvSpPr>
          <p:cNvPr id="4" name="Marcador de contenido 2"/>
          <p:cNvSpPr txBox="1">
            <a:spLocks/>
          </p:cNvSpPr>
          <p:nvPr/>
        </p:nvSpPr>
        <p:spPr>
          <a:xfrm>
            <a:off x="4905375" y="1825626"/>
            <a:ext cx="3609975" cy="165100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Calculo de interruptor de servicio</a:t>
            </a:r>
          </a:p>
          <a:p>
            <a:pPr lvl="1"/>
            <a:r>
              <a:rPr lang="es-VE" dirty="0"/>
              <a:t>Procedimiento de calculo empírico ANSI</a:t>
            </a:r>
          </a:p>
          <a:p>
            <a:pPr lvl="1"/>
            <a:r>
              <a:rPr lang="es-VE" dirty="0"/>
              <a:t>Procedimiento de calculo analítico</a:t>
            </a:r>
          </a:p>
          <a:p>
            <a:r>
              <a:rPr lang="es-VE" dirty="0"/>
              <a:t>Ejemplo de cálculos</a:t>
            </a:r>
          </a:p>
          <a:p>
            <a:pPr lvl="1"/>
            <a:r>
              <a:rPr lang="es-VE" dirty="0"/>
              <a:t>Obtención de la impedancia equivalente</a:t>
            </a:r>
          </a:p>
          <a:p>
            <a:pPr lvl="1"/>
            <a:r>
              <a:rPr lang="es-VE" dirty="0"/>
              <a:t>Corriente de cortocircuito en una red de treinta ciclos</a:t>
            </a:r>
          </a:p>
          <a:p>
            <a:pPr lvl="1"/>
            <a:r>
              <a:rPr lang="es-VE" dirty="0"/>
              <a:t>Simulación dinámica</a:t>
            </a:r>
          </a:p>
          <a:p>
            <a:pPr lvl="1"/>
            <a:endParaRPr lang="es-VE" dirty="0"/>
          </a:p>
        </p:txBody>
      </p:sp>
      <p:cxnSp>
        <p:nvCxnSpPr>
          <p:cNvPr id="6" name="Conector recto 5"/>
          <p:cNvCxnSpPr/>
          <p:nvPr/>
        </p:nvCxnSpPr>
        <p:spPr>
          <a:xfrm>
            <a:off x="4543425" y="1690689"/>
            <a:ext cx="0" cy="4662486"/>
          </a:xfrm>
          <a:prstGeom prst="line">
            <a:avLst/>
          </a:prstGeom>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1/20</a:t>
            </a:r>
            <a:endParaRPr lang="es-VE" i="1" dirty="0">
              <a:solidFill>
                <a:schemeClr val="bg1"/>
              </a:solidFill>
            </a:endParaRPr>
          </a:p>
        </p:txBody>
      </p:sp>
    </p:spTree>
    <p:extLst>
      <p:ext uri="{BB962C8B-B14F-4D97-AF65-F5344CB8AC3E}">
        <p14:creationId xmlns:p14="http://schemas.microsoft.com/office/powerpoint/2010/main" val="157015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Introducción</a:t>
            </a:r>
          </a:p>
        </p:txBody>
      </p:sp>
      <p:sp>
        <p:nvSpPr>
          <p:cNvPr id="3" name="Marcador de contenido 2"/>
          <p:cNvSpPr>
            <a:spLocks noGrp="1"/>
          </p:cNvSpPr>
          <p:nvPr>
            <p:ph idx="1"/>
          </p:nvPr>
        </p:nvSpPr>
        <p:spPr>
          <a:xfrm>
            <a:off x="628650" y="1825625"/>
            <a:ext cx="7886700" cy="527050"/>
          </a:xfrm>
        </p:spPr>
        <p:txBody>
          <a:bodyPr/>
          <a:lstStyle/>
          <a:p>
            <a:r>
              <a:rPr lang="es-VE" dirty="0"/>
              <a:t>Aspectos Básicos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43" name="Marcador de contenido 2"/>
          <p:cNvSpPr txBox="1">
            <a:spLocks/>
          </p:cNvSpPr>
          <p:nvPr/>
        </p:nvSpPr>
        <p:spPr>
          <a:xfrm>
            <a:off x="688356" y="2621708"/>
            <a:ext cx="3367834" cy="205049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Definiciones</a:t>
            </a:r>
          </a:p>
          <a:p>
            <a:pPr lvl="1"/>
            <a:r>
              <a:rPr lang="es-VE" dirty="0"/>
              <a:t>Voltaje</a:t>
            </a:r>
          </a:p>
          <a:p>
            <a:pPr lvl="1"/>
            <a:r>
              <a:rPr lang="es-VE" dirty="0"/>
              <a:t>Corriente</a:t>
            </a:r>
          </a:p>
          <a:p>
            <a:pPr lvl="1"/>
            <a:r>
              <a:rPr lang="es-VE" dirty="0"/>
              <a:t>Impedancia</a:t>
            </a:r>
          </a:p>
          <a:p>
            <a:pPr lvl="1"/>
            <a:r>
              <a:rPr lang="es-VE" dirty="0"/>
              <a:t>Cortocircuito</a:t>
            </a:r>
          </a:p>
          <a:p>
            <a:pPr lvl="1"/>
            <a:r>
              <a:rPr lang="es-VE" dirty="0"/>
              <a:t>Falla eléctrica</a:t>
            </a:r>
          </a:p>
        </p:txBody>
      </p:sp>
      <p:grpSp>
        <p:nvGrpSpPr>
          <p:cNvPr id="46" name="Grupo 45"/>
          <p:cNvGrpSpPr/>
          <p:nvPr/>
        </p:nvGrpSpPr>
        <p:grpSpPr>
          <a:xfrm>
            <a:off x="4430099" y="2558175"/>
            <a:ext cx="4383430" cy="3249499"/>
            <a:chOff x="4430099" y="2558175"/>
            <a:chExt cx="4383430" cy="3249499"/>
          </a:xfrm>
        </p:grpSpPr>
        <p:grpSp>
          <p:nvGrpSpPr>
            <p:cNvPr id="38" name="Grupo 37"/>
            <p:cNvGrpSpPr/>
            <p:nvPr/>
          </p:nvGrpSpPr>
          <p:grpSpPr>
            <a:xfrm>
              <a:off x="5026014" y="3207842"/>
              <a:ext cx="389850" cy="936933"/>
              <a:chOff x="5026014" y="2837141"/>
              <a:chExt cx="389850" cy="936933"/>
            </a:xfrm>
          </p:grpSpPr>
          <p:sp>
            <p:nvSpPr>
              <p:cNvPr id="7" name="CuadroTexto 6"/>
              <p:cNvSpPr txBox="1"/>
              <p:nvPr/>
            </p:nvSpPr>
            <p:spPr>
              <a:xfrm>
                <a:off x="5026014" y="3512464"/>
                <a:ext cx="389850" cy="261610"/>
              </a:xfrm>
              <a:prstGeom prst="rect">
                <a:avLst/>
              </a:prstGeom>
              <a:noFill/>
            </p:spPr>
            <p:txBody>
              <a:bodyPr wrap="none" rtlCol="0">
                <a:spAutoFit/>
              </a:bodyPr>
              <a:lstStyle/>
              <a:p>
                <a:r>
                  <a:rPr lang="es-VE" sz="1100" dirty="0"/>
                  <a:t>Bus</a:t>
                </a:r>
              </a:p>
            </p:txBody>
          </p:sp>
          <p:cxnSp>
            <p:nvCxnSpPr>
              <p:cNvPr id="13" name="Conector recto 12"/>
              <p:cNvCxnSpPr/>
              <p:nvPr/>
            </p:nvCxnSpPr>
            <p:spPr>
              <a:xfrm>
                <a:off x="5196225" y="2837141"/>
                <a:ext cx="0" cy="620669"/>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upo 39"/>
            <p:cNvGrpSpPr/>
            <p:nvPr/>
          </p:nvGrpSpPr>
          <p:grpSpPr>
            <a:xfrm>
              <a:off x="4776087" y="4618442"/>
              <a:ext cx="1122978" cy="792791"/>
              <a:chOff x="4776087" y="4247741"/>
              <a:chExt cx="1122978" cy="792791"/>
            </a:xfrm>
          </p:grpSpPr>
          <p:sp>
            <p:nvSpPr>
              <p:cNvPr id="8" name="CuadroTexto 7"/>
              <p:cNvSpPr txBox="1"/>
              <p:nvPr/>
            </p:nvSpPr>
            <p:spPr>
              <a:xfrm>
                <a:off x="4776087" y="4778922"/>
                <a:ext cx="1042273" cy="261610"/>
              </a:xfrm>
              <a:prstGeom prst="rect">
                <a:avLst/>
              </a:prstGeom>
              <a:noFill/>
            </p:spPr>
            <p:txBody>
              <a:bodyPr wrap="none" rtlCol="0">
                <a:spAutoFit/>
              </a:bodyPr>
              <a:lstStyle/>
              <a:p>
                <a:r>
                  <a:rPr lang="es-VE" sz="1100" dirty="0"/>
                  <a:t>Transformador</a:t>
                </a:r>
              </a:p>
            </p:txBody>
          </p:sp>
          <p:grpSp>
            <p:nvGrpSpPr>
              <p:cNvPr id="19" name="Grupo 18"/>
              <p:cNvGrpSpPr/>
              <p:nvPr/>
            </p:nvGrpSpPr>
            <p:grpSpPr>
              <a:xfrm>
                <a:off x="4782065" y="4247741"/>
                <a:ext cx="1117000" cy="472540"/>
                <a:chOff x="4782065" y="4247741"/>
                <a:chExt cx="1117000" cy="472540"/>
              </a:xfrm>
            </p:grpSpPr>
            <p:sp>
              <p:nvSpPr>
                <p:cNvPr id="14" name="Elipse 13"/>
                <p:cNvSpPr/>
                <p:nvPr/>
              </p:nvSpPr>
              <p:spPr>
                <a:xfrm>
                  <a:off x="4943475" y="4247741"/>
                  <a:ext cx="472540" cy="47254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5" name="Elipse 14"/>
                <p:cNvSpPr/>
                <p:nvPr/>
              </p:nvSpPr>
              <p:spPr>
                <a:xfrm>
                  <a:off x="5236900" y="4247741"/>
                  <a:ext cx="472540" cy="47254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17" name="Conector recto 16"/>
                <p:cNvCxnSpPr>
                  <a:stCxn id="14" idx="2"/>
                </p:cNvCxnSpPr>
                <p:nvPr/>
              </p:nvCxnSpPr>
              <p:spPr>
                <a:xfrm flipH="1">
                  <a:off x="4782065" y="4484011"/>
                  <a:ext cx="16141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H="1">
                  <a:off x="5737655" y="4475772"/>
                  <a:ext cx="16141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1" name="Grupo 40"/>
            <p:cNvGrpSpPr/>
            <p:nvPr/>
          </p:nvGrpSpPr>
          <p:grpSpPr>
            <a:xfrm>
              <a:off x="7447449" y="4156322"/>
              <a:ext cx="1366080" cy="342707"/>
              <a:chOff x="4704249" y="5486542"/>
              <a:chExt cx="1366080" cy="342707"/>
            </a:xfrm>
          </p:grpSpPr>
          <p:sp>
            <p:nvSpPr>
              <p:cNvPr id="11" name="CuadroTexto 10"/>
              <p:cNvSpPr txBox="1"/>
              <p:nvPr/>
            </p:nvSpPr>
            <p:spPr>
              <a:xfrm>
                <a:off x="4704249" y="5567639"/>
                <a:ext cx="1366080" cy="261610"/>
              </a:xfrm>
              <a:prstGeom prst="rect">
                <a:avLst/>
              </a:prstGeom>
              <a:noFill/>
            </p:spPr>
            <p:txBody>
              <a:bodyPr wrap="none" rtlCol="0">
                <a:spAutoFit/>
              </a:bodyPr>
              <a:lstStyle/>
              <a:p>
                <a:r>
                  <a:rPr lang="es-VE" sz="1100" dirty="0"/>
                  <a:t>Línea de transmisión</a:t>
                </a:r>
              </a:p>
            </p:txBody>
          </p:sp>
          <p:grpSp>
            <p:nvGrpSpPr>
              <p:cNvPr id="26" name="Grupo 25"/>
              <p:cNvGrpSpPr/>
              <p:nvPr/>
            </p:nvGrpSpPr>
            <p:grpSpPr>
              <a:xfrm>
                <a:off x="4836962" y="5486542"/>
                <a:ext cx="1023293" cy="45719"/>
                <a:chOff x="4836962" y="5486542"/>
                <a:chExt cx="1023293" cy="45719"/>
              </a:xfrm>
            </p:grpSpPr>
            <p:sp>
              <p:nvSpPr>
                <p:cNvPr id="22" name="Rectángulo 21"/>
                <p:cNvSpPr/>
                <p:nvPr/>
              </p:nvSpPr>
              <p:spPr>
                <a:xfrm>
                  <a:off x="4951872" y="5486542"/>
                  <a:ext cx="792346" cy="45719"/>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24" name="Conector recto 23"/>
                <p:cNvCxnSpPr/>
                <p:nvPr/>
              </p:nvCxnSpPr>
              <p:spPr>
                <a:xfrm flipV="1">
                  <a:off x="5756123" y="5507831"/>
                  <a:ext cx="104132" cy="15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4836962" y="5507831"/>
                  <a:ext cx="104132" cy="15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9" name="Grupo 38"/>
            <p:cNvGrpSpPr/>
            <p:nvPr/>
          </p:nvGrpSpPr>
          <p:grpSpPr>
            <a:xfrm>
              <a:off x="6500665" y="3255876"/>
              <a:ext cx="510076" cy="866082"/>
              <a:chOff x="7107197" y="3643269"/>
              <a:chExt cx="510076" cy="866082"/>
            </a:xfrm>
          </p:grpSpPr>
          <p:sp>
            <p:nvSpPr>
              <p:cNvPr id="10" name="CuadroTexto 9"/>
              <p:cNvSpPr txBox="1"/>
              <p:nvPr/>
            </p:nvSpPr>
            <p:spPr>
              <a:xfrm>
                <a:off x="7107197" y="4247741"/>
                <a:ext cx="510076" cy="261610"/>
              </a:xfrm>
              <a:prstGeom prst="rect">
                <a:avLst/>
              </a:prstGeom>
              <a:noFill/>
            </p:spPr>
            <p:txBody>
              <a:bodyPr wrap="none" rtlCol="0">
                <a:spAutoFit/>
              </a:bodyPr>
              <a:lstStyle/>
              <a:p>
                <a:r>
                  <a:rPr lang="es-VE" sz="1100" dirty="0"/>
                  <a:t>Carga</a:t>
                </a:r>
              </a:p>
            </p:txBody>
          </p:sp>
          <p:grpSp>
            <p:nvGrpSpPr>
              <p:cNvPr id="30" name="Grupo 29"/>
              <p:cNvGrpSpPr/>
              <p:nvPr/>
            </p:nvGrpSpPr>
            <p:grpSpPr>
              <a:xfrm>
                <a:off x="7234716" y="3643269"/>
                <a:ext cx="255038" cy="501011"/>
                <a:chOff x="7234716" y="3643269"/>
                <a:chExt cx="255038" cy="501011"/>
              </a:xfrm>
            </p:grpSpPr>
            <p:sp>
              <p:nvSpPr>
                <p:cNvPr id="27" name="Triángulo isósceles 26"/>
                <p:cNvSpPr/>
                <p:nvPr/>
              </p:nvSpPr>
              <p:spPr>
                <a:xfrm rot="10800000">
                  <a:off x="7234716" y="3924420"/>
                  <a:ext cx="255038" cy="219860"/>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29" name="Conector recto 28"/>
                <p:cNvCxnSpPr>
                  <a:stCxn id="27" idx="3"/>
                </p:cNvCxnSpPr>
                <p:nvPr/>
              </p:nvCxnSpPr>
              <p:spPr>
                <a:xfrm flipH="1" flipV="1">
                  <a:off x="7362234" y="3643269"/>
                  <a:ext cx="1" cy="28115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2" name="Grupo 41"/>
            <p:cNvGrpSpPr/>
            <p:nvPr/>
          </p:nvGrpSpPr>
          <p:grpSpPr>
            <a:xfrm>
              <a:off x="6500665" y="4618442"/>
              <a:ext cx="803425" cy="707620"/>
              <a:chOff x="6813848" y="5040532"/>
              <a:chExt cx="803425" cy="707620"/>
            </a:xfrm>
          </p:grpSpPr>
          <p:sp>
            <p:nvSpPr>
              <p:cNvPr id="9" name="CuadroTexto 8"/>
              <p:cNvSpPr txBox="1"/>
              <p:nvPr/>
            </p:nvSpPr>
            <p:spPr>
              <a:xfrm>
                <a:off x="6813848" y="5486542"/>
                <a:ext cx="803425" cy="261610"/>
              </a:xfrm>
              <a:prstGeom prst="rect">
                <a:avLst/>
              </a:prstGeom>
              <a:noFill/>
            </p:spPr>
            <p:txBody>
              <a:bodyPr wrap="none" rtlCol="0">
                <a:spAutoFit/>
              </a:bodyPr>
              <a:lstStyle/>
              <a:p>
                <a:r>
                  <a:rPr lang="es-VE" sz="1100" dirty="0"/>
                  <a:t>Generador</a:t>
                </a:r>
              </a:p>
            </p:txBody>
          </p:sp>
          <p:grpSp>
            <p:nvGrpSpPr>
              <p:cNvPr id="37" name="Grupo 36"/>
              <p:cNvGrpSpPr/>
              <p:nvPr/>
            </p:nvGrpSpPr>
            <p:grpSpPr>
              <a:xfrm>
                <a:off x="6915149" y="5040532"/>
                <a:ext cx="603251" cy="430093"/>
                <a:chOff x="6857999" y="5040532"/>
                <a:chExt cx="603251" cy="430093"/>
              </a:xfrm>
            </p:grpSpPr>
            <p:sp>
              <p:nvSpPr>
                <p:cNvPr id="31" name="Elipse 30"/>
                <p:cNvSpPr/>
                <p:nvPr/>
              </p:nvSpPr>
              <p:spPr>
                <a:xfrm>
                  <a:off x="6857999" y="5040532"/>
                  <a:ext cx="430093" cy="430093"/>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dirty="0">
                      <a:solidFill>
                        <a:schemeClr val="tx1"/>
                      </a:solidFill>
                    </a:rPr>
                    <a:t>G</a:t>
                  </a:r>
                </a:p>
              </p:txBody>
            </p:sp>
            <p:cxnSp>
              <p:nvCxnSpPr>
                <p:cNvPr id="34" name="Conector recto 33"/>
                <p:cNvCxnSpPr>
                  <a:stCxn id="31" idx="6"/>
                </p:cNvCxnSpPr>
                <p:nvPr/>
              </p:nvCxnSpPr>
              <p:spPr>
                <a:xfrm flipV="1">
                  <a:off x="7288092" y="5254625"/>
                  <a:ext cx="173158" cy="95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4" name="Marcador de contenido 2"/>
            <p:cNvSpPr txBox="1">
              <a:spLocks/>
            </p:cNvSpPr>
            <p:nvPr/>
          </p:nvSpPr>
          <p:spPr>
            <a:xfrm>
              <a:off x="4430099" y="2558175"/>
              <a:ext cx="3455496" cy="527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Símbolos</a:t>
              </a:r>
            </a:p>
          </p:txBody>
        </p:sp>
        <p:sp>
          <p:nvSpPr>
            <p:cNvPr id="45" name="Rectángulo 44"/>
            <p:cNvSpPr/>
            <p:nvPr/>
          </p:nvSpPr>
          <p:spPr>
            <a:xfrm>
              <a:off x="4473146" y="2990333"/>
              <a:ext cx="4340383" cy="2817341"/>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grpSp>
    </p:spTree>
    <p:extLst>
      <p:ext uri="{BB962C8B-B14F-4D97-AF65-F5344CB8AC3E}">
        <p14:creationId xmlns:p14="http://schemas.microsoft.com/office/powerpoint/2010/main" val="3978068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Definiciones</a:t>
            </a:r>
          </a:p>
        </p:txBody>
      </p:sp>
      <p:sp>
        <p:nvSpPr>
          <p:cNvPr id="3" name="Marcador de contenido 2"/>
          <p:cNvSpPr>
            <a:spLocks noGrp="1"/>
          </p:cNvSpPr>
          <p:nvPr>
            <p:ph idx="1"/>
          </p:nvPr>
        </p:nvSpPr>
        <p:spPr/>
        <p:txBody>
          <a:bodyPr/>
          <a:lstStyle/>
          <a:p>
            <a:r>
              <a:rPr lang="es-VE" dirty="0"/>
              <a:t>Corto Circuito</a:t>
            </a:r>
          </a:p>
          <a:p>
            <a:pPr lvl="1"/>
            <a:r>
              <a:rPr lang="es-VE" dirty="0"/>
              <a:t>Importancia</a:t>
            </a:r>
          </a:p>
          <a:p>
            <a:pPr lvl="2"/>
            <a:r>
              <a:rPr lang="es-VE" dirty="0"/>
              <a:t>Selección de equipos adecuados</a:t>
            </a:r>
          </a:p>
          <a:p>
            <a:pPr lvl="2"/>
            <a:r>
              <a:rPr lang="es-VE" dirty="0"/>
              <a:t>Nivel de cortocircuito de las subestaciones</a:t>
            </a:r>
          </a:p>
          <a:p>
            <a:pPr lvl="2"/>
            <a:r>
              <a:rPr lang="es-VE" dirty="0"/>
              <a:t>Elección y ajuste de las protecciones</a:t>
            </a:r>
          </a:p>
          <a:p>
            <a:pPr lvl="2"/>
            <a:r>
              <a:rPr lang="es-VE" dirty="0"/>
              <a:t>Dimensionamientos de las mallas de tierra</a:t>
            </a:r>
          </a:p>
          <a:p>
            <a:pPr lvl="2"/>
            <a:r>
              <a:rPr lang="es-VE" dirty="0"/>
              <a:t>Capacidad térmica de cables</a:t>
            </a:r>
          </a:p>
          <a:p>
            <a:pPr lvl="2"/>
            <a:r>
              <a:rPr lang="es-VE" dirty="0"/>
              <a:t>Verificación de suficiente nivel de cortocircuito en determinados puntos del sistema eléctrico de potencia</a:t>
            </a:r>
          </a:p>
          <a:p>
            <a:pPr lvl="2"/>
            <a:r>
              <a:rPr lang="es-VE" dirty="0"/>
              <a:t>Problemas de inducción producidas por fallas asimétricas</a:t>
            </a:r>
          </a:p>
          <a:p>
            <a:pPr lvl="2"/>
            <a:r>
              <a:rPr lang="es-VE" dirty="0"/>
              <a:t>Localización de fallas basadas en la impedancia fallida</a:t>
            </a:r>
          </a:p>
          <a:p>
            <a:pPr lvl="2"/>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369604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Introducción</a:t>
            </a:r>
          </a:p>
        </p:txBody>
      </p:sp>
      <p:sp>
        <p:nvSpPr>
          <p:cNvPr id="3" name="Marcador de contenido 2"/>
          <p:cNvSpPr>
            <a:spLocks noGrp="1"/>
          </p:cNvSpPr>
          <p:nvPr>
            <p:ph idx="1"/>
          </p:nvPr>
        </p:nvSpPr>
        <p:spPr/>
        <p:txBody>
          <a:bodyPr/>
          <a:lstStyle/>
          <a:p>
            <a:r>
              <a:rPr lang="es-VE" dirty="0"/>
              <a:t>Abreviaturas</a:t>
            </a:r>
          </a:p>
          <a:p>
            <a:pPr lvl="1"/>
            <a:r>
              <a:rPr lang="es-VE" dirty="0"/>
              <a:t>AC : Corriente alterna</a:t>
            </a:r>
          </a:p>
          <a:p>
            <a:pPr lvl="1"/>
            <a:r>
              <a:rPr lang="es-VE" dirty="0"/>
              <a:t>DC : Corriente directa</a:t>
            </a:r>
          </a:p>
          <a:p>
            <a:pPr lvl="1"/>
            <a:r>
              <a:rPr lang="es-VE" dirty="0"/>
              <a:t>SC : Corto circuito</a:t>
            </a:r>
          </a:p>
          <a:p>
            <a:pPr lvl="1"/>
            <a:r>
              <a:rPr lang="es-VE" dirty="0"/>
              <a:t>V : Voltaje</a:t>
            </a:r>
          </a:p>
          <a:p>
            <a:pPr lvl="1"/>
            <a:r>
              <a:rPr lang="es-VE" dirty="0"/>
              <a:t>I : Corriente</a:t>
            </a:r>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47423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Normas ANSI para el calculo de corto-circuito</a:t>
            </a:r>
          </a:p>
        </p:txBody>
      </p:sp>
      <p:sp>
        <p:nvSpPr>
          <p:cNvPr id="3" name="Marcador de contenido 2"/>
          <p:cNvSpPr>
            <a:spLocks noGrp="1"/>
          </p:cNvSpPr>
          <p:nvPr>
            <p:ph idx="1"/>
          </p:nvPr>
        </p:nvSpPr>
        <p:spPr/>
        <p:txBody>
          <a:bodyPr/>
          <a:lstStyle/>
          <a:p>
            <a:r>
              <a:rPr lang="es-VE" dirty="0"/>
              <a:t>En función al voltaje al cual esta dirigido el calculo:</a:t>
            </a:r>
          </a:p>
          <a:p>
            <a:pPr lvl="1"/>
            <a:r>
              <a:rPr lang="es-VE" dirty="0"/>
              <a:t>Medio y Alto Voltaje</a:t>
            </a:r>
          </a:p>
          <a:p>
            <a:pPr lvl="2"/>
            <a:r>
              <a:rPr lang="es-VE" dirty="0"/>
              <a:t>ANSI C37.010-1979</a:t>
            </a:r>
          </a:p>
          <a:p>
            <a:pPr lvl="1"/>
            <a:r>
              <a:rPr lang="es-VE" dirty="0"/>
              <a:t>Bajo voltaje (&lt;1000V)</a:t>
            </a:r>
          </a:p>
          <a:p>
            <a:pPr lvl="2"/>
            <a:r>
              <a:rPr lang="es-VE" dirty="0"/>
              <a:t>ANSI C37.13-1990</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606" y="4878052"/>
            <a:ext cx="1641394" cy="1641394"/>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5124" y="5310177"/>
            <a:ext cx="2222262" cy="777144"/>
          </a:xfrm>
          <a:prstGeom prst="rect">
            <a:avLst/>
          </a:prstGeom>
        </p:spPr>
      </p:pic>
    </p:spTree>
    <p:extLst>
      <p:ext uri="{BB962C8B-B14F-4D97-AF65-F5344CB8AC3E}">
        <p14:creationId xmlns:p14="http://schemas.microsoft.com/office/powerpoint/2010/main" val="1900858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Fallas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028251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Voltaje de </a:t>
            </a:r>
            <a:r>
              <a:rPr lang="es-VE" dirty="0" err="1"/>
              <a:t>prefalla</a:t>
            </a:r>
            <a:endParaRPr lang="es-VE" dirty="0"/>
          </a:p>
        </p:txBody>
      </p:sp>
      <p:sp>
        <p:nvSpPr>
          <p:cNvPr id="3" name="Marcador de contenido 2"/>
          <p:cNvSpPr>
            <a:spLocks noGrp="1"/>
          </p:cNvSpPr>
          <p:nvPr>
            <p:ph idx="1"/>
          </p:nvPr>
        </p:nvSpPr>
        <p:spPr/>
        <p:txBody>
          <a:bodyPr/>
          <a:lstStyle/>
          <a:p>
            <a:r>
              <a:rPr lang="es-ES" dirty="0"/>
              <a:t>Menor Tensión</a:t>
            </a:r>
          </a:p>
          <a:p>
            <a:pPr lvl="1"/>
            <a:r>
              <a:rPr lang="es-ES" dirty="0"/>
              <a:t>Condiciones normales de operación</a:t>
            </a:r>
          </a:p>
          <a:p>
            <a:r>
              <a:rPr lang="es-ES" dirty="0"/>
              <a:t>Tensión Nominal  del Sistema</a:t>
            </a:r>
          </a:p>
          <a:p>
            <a:pPr lvl="1"/>
            <a:r>
              <a:rPr lang="es-ES" dirty="0"/>
              <a:t>Peor condición de cortocircuito</a:t>
            </a:r>
          </a:p>
          <a:p>
            <a:pPr lvl="2"/>
            <a:r>
              <a:rPr lang="es-ES" dirty="0"/>
              <a:t>Cargas giratorias contribuyen a la corriente de cortocircuito</a:t>
            </a:r>
          </a:p>
          <a:p>
            <a:r>
              <a:rPr lang="es-ES" dirty="0"/>
              <a:t>Mayor Tensión</a:t>
            </a:r>
          </a:p>
          <a:p>
            <a:pPr lvl="1"/>
            <a:r>
              <a:rPr lang="es-ES" dirty="0"/>
              <a:t>Carga Ligera </a:t>
            </a:r>
          </a:p>
          <a:p>
            <a:pPr lvl="2"/>
            <a:r>
              <a:rPr lang="es-ES" dirty="0"/>
              <a:t>Menor contribución de las cargas</a:t>
            </a:r>
          </a:p>
          <a:p>
            <a:endParaRPr lang="es-ES" dirty="0"/>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Tree>
    <p:extLst>
      <p:ext uri="{BB962C8B-B14F-4D97-AF65-F5344CB8AC3E}">
        <p14:creationId xmlns:p14="http://schemas.microsoft.com/office/powerpoint/2010/main" val="4260324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Fallas</a:t>
            </a:r>
          </a:p>
        </p:txBody>
      </p:sp>
      <p:sp>
        <p:nvSpPr>
          <p:cNvPr id="3" name="Marcador de contenido 2"/>
          <p:cNvSpPr>
            <a:spLocks noGrp="1"/>
          </p:cNvSpPr>
          <p:nvPr>
            <p:ph idx="1"/>
          </p:nvPr>
        </p:nvSpPr>
        <p:spPr/>
        <p:txBody>
          <a:bodyPr>
            <a:normAutofit/>
          </a:bodyPr>
          <a:lstStyle/>
          <a:p>
            <a:r>
              <a:rPr lang="es-VE" dirty="0"/>
              <a:t>Falla trifásica</a:t>
            </a:r>
          </a:p>
          <a:p>
            <a:r>
              <a:rPr lang="es-VE" dirty="0"/>
              <a:t>Falla de fase a fase</a:t>
            </a:r>
          </a:p>
          <a:p>
            <a:r>
              <a:rPr lang="es-VE" dirty="0"/>
              <a:t>Falla de fase a fase a tierra</a:t>
            </a:r>
          </a:p>
          <a:p>
            <a:r>
              <a:rPr lang="es-VE" dirty="0"/>
              <a:t>Falla de fase a tierra</a:t>
            </a:r>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714189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Fallas</a:t>
            </a:r>
          </a:p>
        </p:txBody>
      </p:sp>
      <p:sp>
        <p:nvSpPr>
          <p:cNvPr id="3" name="Marcador de contenido 2"/>
          <p:cNvSpPr>
            <a:spLocks noGrp="1"/>
          </p:cNvSpPr>
          <p:nvPr>
            <p:ph idx="1"/>
          </p:nvPr>
        </p:nvSpPr>
        <p:spPr/>
        <p:txBody>
          <a:bodyPr/>
          <a:lstStyle/>
          <a:p>
            <a:r>
              <a:rPr lang="es-VE" dirty="0"/>
              <a:t>Falla trifásicas</a:t>
            </a:r>
          </a:p>
          <a:p>
            <a:pPr lvl="1"/>
            <a:r>
              <a:rPr lang="es-VE" dirty="0"/>
              <a:t>Los conductores trifásicos están en cortocircuito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Rectángulo 8"/>
          <p:cNvSpPr/>
          <p:nvPr/>
        </p:nvSpPr>
        <p:spPr>
          <a:xfrm>
            <a:off x="4754395" y="4840718"/>
            <a:ext cx="1445740" cy="782595"/>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grpSp>
        <p:nvGrpSpPr>
          <p:cNvPr id="11" name="Grupo 10"/>
          <p:cNvGrpSpPr/>
          <p:nvPr/>
        </p:nvGrpSpPr>
        <p:grpSpPr>
          <a:xfrm>
            <a:off x="2208415" y="2927813"/>
            <a:ext cx="4727170" cy="3007850"/>
            <a:chOff x="1607820" y="3169113"/>
            <a:chExt cx="4727170" cy="3007850"/>
          </a:xfrm>
        </p:grpSpPr>
        <p:sp>
          <p:nvSpPr>
            <p:cNvPr id="12" name="Rectángulo 11"/>
            <p:cNvSpPr/>
            <p:nvPr/>
          </p:nvSpPr>
          <p:spPr>
            <a:xfrm>
              <a:off x="2351563" y="40272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3" name="Rectángulo 12"/>
            <p:cNvSpPr/>
            <p:nvPr/>
          </p:nvSpPr>
          <p:spPr>
            <a:xfrm rot="1800000">
              <a:off x="2069955" y="5015470"/>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4" name="Rectángulo 13"/>
            <p:cNvSpPr/>
            <p:nvPr/>
          </p:nvSpPr>
          <p:spPr>
            <a:xfrm rot="19800000">
              <a:off x="2635775" y="50060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15" name="Conector recto 14"/>
            <p:cNvCxnSpPr/>
            <p:nvPr/>
          </p:nvCxnSpPr>
          <p:spPr>
            <a:xfrm>
              <a:off x="2413347" y="4593371"/>
              <a:ext cx="0" cy="2028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V="1">
              <a:off x="2272543"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H="1" flipV="1">
              <a:off x="2413347"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upo 17"/>
            <p:cNvGrpSpPr/>
            <p:nvPr/>
          </p:nvGrpSpPr>
          <p:grpSpPr>
            <a:xfrm>
              <a:off x="2259373" y="5862831"/>
              <a:ext cx="310083" cy="115886"/>
              <a:chOff x="2177748" y="5862831"/>
              <a:chExt cx="510540" cy="128587"/>
            </a:xfrm>
          </p:grpSpPr>
          <p:cxnSp>
            <p:nvCxnSpPr>
              <p:cNvPr id="35" name="Conector recto 34"/>
              <p:cNvCxnSpPr/>
              <p:nvPr/>
            </p:nvCxnSpPr>
            <p:spPr>
              <a:xfrm>
                <a:off x="2177748" y="5862831"/>
                <a:ext cx="5105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a:off x="2247280" y="5928078"/>
                <a:ext cx="381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cto 36"/>
              <p:cNvCxnSpPr/>
              <p:nvPr/>
            </p:nvCxnSpPr>
            <p:spPr>
              <a:xfrm>
                <a:off x="2299191" y="5991418"/>
                <a:ext cx="2805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Conector recto 18"/>
            <p:cNvCxnSpPr/>
            <p:nvPr/>
          </p:nvCxnSpPr>
          <p:spPr>
            <a:xfrm>
              <a:off x="2413347" y="4796254"/>
              <a:ext cx="0" cy="10665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a:off x="1607820" y="3368040"/>
              <a:ext cx="0" cy="28089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a:off x="1623060" y="3375660"/>
              <a:ext cx="425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a:stCxn id="12" idx="0"/>
            </p:cNvCxnSpPr>
            <p:nvPr/>
          </p:nvCxnSpPr>
          <p:spPr>
            <a:xfrm flipV="1">
              <a:off x="2413347" y="3604260"/>
              <a:ext cx="0" cy="4229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3352800" y="4796254"/>
              <a:ext cx="2528967" cy="6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a:off x="3021806" y="5862831"/>
              <a:ext cx="286083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a:stCxn id="14" idx="2"/>
            </p:cNvCxnSpPr>
            <p:nvPr/>
          </p:nvCxnSpPr>
          <p:spPr>
            <a:xfrm>
              <a:off x="2839088" y="5534248"/>
              <a:ext cx="182718" cy="3285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a:stCxn id="13" idx="2"/>
            </p:cNvCxnSpPr>
            <p:nvPr/>
          </p:nvCxnSpPr>
          <p:spPr>
            <a:xfrm flipH="1">
              <a:off x="1607820" y="5543663"/>
              <a:ext cx="382390" cy="6333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ipse 26"/>
            <p:cNvSpPr/>
            <p:nvPr/>
          </p:nvSpPr>
          <p:spPr>
            <a:xfrm>
              <a:off x="5882640" y="3332724"/>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8" name="Elipse 27"/>
            <p:cNvSpPr/>
            <p:nvPr/>
          </p:nvSpPr>
          <p:spPr>
            <a:xfrm>
              <a:off x="5882640" y="4761547"/>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9" name="Elipse 28"/>
            <p:cNvSpPr/>
            <p:nvPr/>
          </p:nvSpPr>
          <p:spPr>
            <a:xfrm>
              <a:off x="5882640" y="5817450"/>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0" name="CuadroTexto 29"/>
            <p:cNvSpPr txBox="1"/>
            <p:nvPr/>
          </p:nvSpPr>
          <p:spPr>
            <a:xfrm>
              <a:off x="5969794" y="3169113"/>
              <a:ext cx="344509" cy="369332"/>
            </a:xfrm>
            <a:prstGeom prst="rect">
              <a:avLst/>
            </a:prstGeom>
            <a:noFill/>
          </p:spPr>
          <p:txBody>
            <a:bodyPr wrap="square" rtlCol="0">
              <a:spAutoFit/>
            </a:bodyPr>
            <a:lstStyle/>
            <a:p>
              <a:r>
                <a:rPr lang="es-VE" b="1" dirty="0"/>
                <a:t>R</a:t>
              </a:r>
            </a:p>
          </p:txBody>
        </p:sp>
        <p:sp>
          <p:nvSpPr>
            <p:cNvPr id="31" name="CuadroTexto 30"/>
            <p:cNvSpPr txBox="1"/>
            <p:nvPr/>
          </p:nvSpPr>
          <p:spPr>
            <a:xfrm>
              <a:off x="5990480" y="4611588"/>
              <a:ext cx="344509" cy="369332"/>
            </a:xfrm>
            <a:prstGeom prst="rect">
              <a:avLst/>
            </a:prstGeom>
            <a:noFill/>
          </p:spPr>
          <p:txBody>
            <a:bodyPr wrap="square" rtlCol="0">
              <a:spAutoFit/>
            </a:bodyPr>
            <a:lstStyle/>
            <a:p>
              <a:r>
                <a:rPr lang="es-VE" b="1" dirty="0"/>
                <a:t>S</a:t>
              </a:r>
            </a:p>
          </p:txBody>
        </p:sp>
        <p:sp>
          <p:nvSpPr>
            <p:cNvPr id="32" name="CuadroTexto 31"/>
            <p:cNvSpPr txBox="1"/>
            <p:nvPr/>
          </p:nvSpPr>
          <p:spPr>
            <a:xfrm>
              <a:off x="5990481" y="5675646"/>
              <a:ext cx="344509" cy="369332"/>
            </a:xfrm>
            <a:prstGeom prst="rect">
              <a:avLst/>
            </a:prstGeom>
            <a:noFill/>
          </p:spPr>
          <p:txBody>
            <a:bodyPr wrap="square" rtlCol="0">
              <a:spAutoFit/>
            </a:bodyPr>
            <a:lstStyle/>
            <a:p>
              <a:r>
                <a:rPr lang="es-VE" b="1" dirty="0"/>
                <a:t>T</a:t>
              </a:r>
            </a:p>
          </p:txBody>
        </p:sp>
        <p:cxnSp>
          <p:nvCxnSpPr>
            <p:cNvPr id="33" name="Conector recto 32"/>
            <p:cNvCxnSpPr/>
            <p:nvPr/>
          </p:nvCxnSpPr>
          <p:spPr>
            <a:xfrm>
              <a:off x="2413347" y="3604260"/>
              <a:ext cx="9489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a:off x="3352800" y="3604260"/>
              <a:ext cx="9525" cy="11919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upo 45"/>
          <p:cNvGrpSpPr/>
          <p:nvPr/>
        </p:nvGrpSpPr>
        <p:grpSpPr>
          <a:xfrm>
            <a:off x="4348156" y="3126388"/>
            <a:ext cx="431800" cy="2495143"/>
            <a:chOff x="4902200" y="3134360"/>
            <a:chExt cx="431800" cy="1385887"/>
          </a:xfrm>
        </p:grpSpPr>
        <p:cxnSp>
          <p:nvCxnSpPr>
            <p:cNvPr id="47" name="Conector recto 46"/>
            <p:cNvCxnSpPr/>
            <p:nvPr/>
          </p:nvCxnSpPr>
          <p:spPr>
            <a:xfrm flipH="1">
              <a:off x="5027190" y="3134360"/>
              <a:ext cx="192510" cy="6436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flipV="1">
              <a:off x="5027190" y="3657600"/>
              <a:ext cx="306810" cy="1204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cto de flecha 48"/>
            <p:cNvCxnSpPr/>
            <p:nvPr/>
          </p:nvCxnSpPr>
          <p:spPr>
            <a:xfrm flipH="1">
              <a:off x="4902200" y="3657600"/>
              <a:ext cx="431800" cy="86264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Elipse 51"/>
          <p:cNvSpPr/>
          <p:nvPr/>
        </p:nvSpPr>
        <p:spPr>
          <a:xfrm>
            <a:off x="4605086" y="4512091"/>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53" name="Elipse 52"/>
          <p:cNvSpPr/>
          <p:nvPr/>
        </p:nvSpPr>
        <p:spPr>
          <a:xfrm>
            <a:off x="4622079" y="3107098"/>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1916548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Fallas</a:t>
            </a:r>
          </a:p>
        </p:txBody>
      </p:sp>
      <p:sp>
        <p:nvSpPr>
          <p:cNvPr id="3" name="Marcador de contenido 2"/>
          <p:cNvSpPr>
            <a:spLocks noGrp="1"/>
          </p:cNvSpPr>
          <p:nvPr>
            <p:ph idx="1"/>
          </p:nvPr>
        </p:nvSpPr>
        <p:spPr/>
        <p:txBody>
          <a:bodyPr/>
          <a:lstStyle/>
          <a:p>
            <a:r>
              <a:rPr lang="es-VE" dirty="0"/>
              <a:t>Falla de fase a fase</a:t>
            </a:r>
          </a:p>
          <a:p>
            <a:pPr lvl="1"/>
            <a:r>
              <a:rPr lang="es-VE" dirty="0"/>
              <a:t>Cualquier conductor de dos fases están en cortocircuito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grpSp>
        <p:nvGrpSpPr>
          <p:cNvPr id="56" name="Grupo 55"/>
          <p:cNvGrpSpPr/>
          <p:nvPr/>
        </p:nvGrpSpPr>
        <p:grpSpPr>
          <a:xfrm>
            <a:off x="4902200" y="3134360"/>
            <a:ext cx="431800" cy="1385887"/>
            <a:chOff x="4902200" y="3134360"/>
            <a:chExt cx="431800" cy="1385887"/>
          </a:xfrm>
        </p:grpSpPr>
        <p:cxnSp>
          <p:nvCxnSpPr>
            <p:cNvPr id="41" name="Conector recto 40"/>
            <p:cNvCxnSpPr/>
            <p:nvPr/>
          </p:nvCxnSpPr>
          <p:spPr>
            <a:xfrm flipH="1">
              <a:off x="4902200" y="3134360"/>
              <a:ext cx="317500" cy="9042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Conector recto 42"/>
            <p:cNvCxnSpPr/>
            <p:nvPr/>
          </p:nvCxnSpPr>
          <p:spPr>
            <a:xfrm flipV="1">
              <a:off x="4902200" y="3657600"/>
              <a:ext cx="431800" cy="381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flipH="1">
              <a:off x="4902200" y="3657600"/>
              <a:ext cx="431800" cy="86264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2" name="Grupo 61"/>
          <p:cNvGrpSpPr/>
          <p:nvPr/>
        </p:nvGrpSpPr>
        <p:grpSpPr>
          <a:xfrm>
            <a:off x="2208415" y="2927813"/>
            <a:ext cx="4727170" cy="3007850"/>
            <a:chOff x="1607820" y="3169113"/>
            <a:chExt cx="4727170" cy="3007850"/>
          </a:xfrm>
        </p:grpSpPr>
        <p:sp>
          <p:nvSpPr>
            <p:cNvPr id="63" name="Rectángulo 62"/>
            <p:cNvSpPr/>
            <p:nvPr/>
          </p:nvSpPr>
          <p:spPr>
            <a:xfrm>
              <a:off x="2351563" y="40272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64" name="Rectángulo 63"/>
            <p:cNvSpPr/>
            <p:nvPr/>
          </p:nvSpPr>
          <p:spPr>
            <a:xfrm rot="1800000">
              <a:off x="2069955" y="5015470"/>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65" name="Rectángulo 64"/>
            <p:cNvSpPr/>
            <p:nvPr/>
          </p:nvSpPr>
          <p:spPr>
            <a:xfrm rot="19800000">
              <a:off x="2635775" y="50060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66" name="Conector recto 65"/>
            <p:cNvCxnSpPr/>
            <p:nvPr/>
          </p:nvCxnSpPr>
          <p:spPr>
            <a:xfrm>
              <a:off x="2413347" y="4593371"/>
              <a:ext cx="0" cy="2028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flipV="1">
              <a:off x="2272543"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flipH="1" flipV="1">
              <a:off x="2413347"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 name="Grupo 68"/>
            <p:cNvGrpSpPr/>
            <p:nvPr/>
          </p:nvGrpSpPr>
          <p:grpSpPr>
            <a:xfrm>
              <a:off x="2259373" y="5862831"/>
              <a:ext cx="310083" cy="115886"/>
              <a:chOff x="2177748" y="5862831"/>
              <a:chExt cx="510540" cy="128587"/>
            </a:xfrm>
          </p:grpSpPr>
          <p:cxnSp>
            <p:nvCxnSpPr>
              <p:cNvPr id="86" name="Conector recto 85"/>
              <p:cNvCxnSpPr/>
              <p:nvPr/>
            </p:nvCxnSpPr>
            <p:spPr>
              <a:xfrm>
                <a:off x="2177748" y="5862831"/>
                <a:ext cx="5105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p:nvPr/>
            </p:nvCxnSpPr>
            <p:spPr>
              <a:xfrm>
                <a:off x="2247280" y="5928078"/>
                <a:ext cx="381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p:cNvCxnSpPr/>
              <p:nvPr/>
            </p:nvCxnSpPr>
            <p:spPr>
              <a:xfrm>
                <a:off x="2299191" y="5991418"/>
                <a:ext cx="2805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0" name="Conector recto 69"/>
            <p:cNvCxnSpPr/>
            <p:nvPr/>
          </p:nvCxnSpPr>
          <p:spPr>
            <a:xfrm>
              <a:off x="2413347" y="4796254"/>
              <a:ext cx="0" cy="10665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1607820" y="3368040"/>
              <a:ext cx="0" cy="28089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Conector recto 71"/>
            <p:cNvCxnSpPr/>
            <p:nvPr/>
          </p:nvCxnSpPr>
          <p:spPr>
            <a:xfrm>
              <a:off x="1623060" y="3375660"/>
              <a:ext cx="425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Conector recto 72"/>
            <p:cNvCxnSpPr>
              <a:stCxn id="63" idx="0"/>
            </p:cNvCxnSpPr>
            <p:nvPr/>
          </p:nvCxnSpPr>
          <p:spPr>
            <a:xfrm flipV="1">
              <a:off x="2413347" y="3604260"/>
              <a:ext cx="0" cy="4229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Conector recto 73"/>
            <p:cNvCxnSpPr/>
            <p:nvPr/>
          </p:nvCxnSpPr>
          <p:spPr>
            <a:xfrm>
              <a:off x="3352800" y="4796254"/>
              <a:ext cx="2528967" cy="6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ector recto 74"/>
            <p:cNvCxnSpPr/>
            <p:nvPr/>
          </p:nvCxnSpPr>
          <p:spPr>
            <a:xfrm>
              <a:off x="3021806" y="5862831"/>
              <a:ext cx="286083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ector recto 75"/>
            <p:cNvCxnSpPr>
              <a:stCxn id="65" idx="2"/>
            </p:cNvCxnSpPr>
            <p:nvPr/>
          </p:nvCxnSpPr>
          <p:spPr>
            <a:xfrm>
              <a:off x="2839088" y="5534248"/>
              <a:ext cx="182718" cy="3285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ector recto 76"/>
            <p:cNvCxnSpPr>
              <a:stCxn id="64" idx="2"/>
            </p:cNvCxnSpPr>
            <p:nvPr/>
          </p:nvCxnSpPr>
          <p:spPr>
            <a:xfrm flipH="1">
              <a:off x="1607820" y="5543663"/>
              <a:ext cx="382390" cy="6333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Elipse 77"/>
            <p:cNvSpPr/>
            <p:nvPr/>
          </p:nvSpPr>
          <p:spPr>
            <a:xfrm>
              <a:off x="5882640" y="3332724"/>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79" name="Elipse 78"/>
            <p:cNvSpPr/>
            <p:nvPr/>
          </p:nvSpPr>
          <p:spPr>
            <a:xfrm>
              <a:off x="5882640" y="4761547"/>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80" name="Elipse 79"/>
            <p:cNvSpPr/>
            <p:nvPr/>
          </p:nvSpPr>
          <p:spPr>
            <a:xfrm>
              <a:off x="5882640" y="5817450"/>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81" name="CuadroTexto 80"/>
            <p:cNvSpPr txBox="1"/>
            <p:nvPr/>
          </p:nvSpPr>
          <p:spPr>
            <a:xfrm>
              <a:off x="5969794" y="3169113"/>
              <a:ext cx="344509" cy="369332"/>
            </a:xfrm>
            <a:prstGeom prst="rect">
              <a:avLst/>
            </a:prstGeom>
            <a:noFill/>
          </p:spPr>
          <p:txBody>
            <a:bodyPr wrap="square" rtlCol="0">
              <a:spAutoFit/>
            </a:bodyPr>
            <a:lstStyle/>
            <a:p>
              <a:r>
                <a:rPr lang="es-VE" b="1" dirty="0"/>
                <a:t>R</a:t>
              </a:r>
            </a:p>
          </p:txBody>
        </p:sp>
        <p:sp>
          <p:nvSpPr>
            <p:cNvPr id="82" name="CuadroTexto 81"/>
            <p:cNvSpPr txBox="1"/>
            <p:nvPr/>
          </p:nvSpPr>
          <p:spPr>
            <a:xfrm>
              <a:off x="5990480" y="4611588"/>
              <a:ext cx="344509" cy="369332"/>
            </a:xfrm>
            <a:prstGeom prst="rect">
              <a:avLst/>
            </a:prstGeom>
            <a:noFill/>
          </p:spPr>
          <p:txBody>
            <a:bodyPr wrap="square" rtlCol="0">
              <a:spAutoFit/>
            </a:bodyPr>
            <a:lstStyle/>
            <a:p>
              <a:r>
                <a:rPr lang="es-VE" b="1" dirty="0"/>
                <a:t>S</a:t>
              </a:r>
            </a:p>
          </p:txBody>
        </p:sp>
        <p:sp>
          <p:nvSpPr>
            <p:cNvPr id="83" name="CuadroTexto 82"/>
            <p:cNvSpPr txBox="1"/>
            <p:nvPr/>
          </p:nvSpPr>
          <p:spPr>
            <a:xfrm>
              <a:off x="5990481" y="5675646"/>
              <a:ext cx="344509" cy="369332"/>
            </a:xfrm>
            <a:prstGeom prst="rect">
              <a:avLst/>
            </a:prstGeom>
            <a:noFill/>
          </p:spPr>
          <p:txBody>
            <a:bodyPr wrap="square" rtlCol="0">
              <a:spAutoFit/>
            </a:bodyPr>
            <a:lstStyle/>
            <a:p>
              <a:r>
                <a:rPr lang="es-VE" b="1" dirty="0"/>
                <a:t>T</a:t>
              </a:r>
            </a:p>
          </p:txBody>
        </p:sp>
        <p:cxnSp>
          <p:nvCxnSpPr>
            <p:cNvPr id="84" name="Conector recto 83"/>
            <p:cNvCxnSpPr/>
            <p:nvPr/>
          </p:nvCxnSpPr>
          <p:spPr>
            <a:xfrm>
              <a:off x="2413347" y="3604260"/>
              <a:ext cx="9489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ector recto 84"/>
            <p:cNvCxnSpPr/>
            <p:nvPr/>
          </p:nvCxnSpPr>
          <p:spPr>
            <a:xfrm>
              <a:off x="3352800" y="3604260"/>
              <a:ext cx="9525" cy="11919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9" name="Elipse 88"/>
          <p:cNvSpPr/>
          <p:nvPr/>
        </p:nvSpPr>
        <p:spPr>
          <a:xfrm>
            <a:off x="5174301" y="3093279"/>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3316102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Fallas</a:t>
            </a:r>
          </a:p>
        </p:txBody>
      </p:sp>
      <p:sp>
        <p:nvSpPr>
          <p:cNvPr id="3" name="Marcador de contenido 2"/>
          <p:cNvSpPr>
            <a:spLocks noGrp="1"/>
          </p:cNvSpPr>
          <p:nvPr>
            <p:ph idx="1"/>
          </p:nvPr>
        </p:nvSpPr>
        <p:spPr/>
        <p:txBody>
          <a:bodyPr/>
          <a:lstStyle/>
          <a:p>
            <a:r>
              <a:rPr lang="es-VE" dirty="0"/>
              <a:t>Falla de fase a fase a tierra</a:t>
            </a:r>
          </a:p>
          <a:p>
            <a:pPr lvl="1"/>
            <a:r>
              <a:rPr lang="es-VE" dirty="0"/>
              <a:t>Cualquier conductor de dos fases están en cortocircuito y simultáneamente a tierra.</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grpSp>
        <p:nvGrpSpPr>
          <p:cNvPr id="35" name="Grupo 34"/>
          <p:cNvGrpSpPr/>
          <p:nvPr/>
        </p:nvGrpSpPr>
        <p:grpSpPr>
          <a:xfrm>
            <a:off x="2208415" y="2927813"/>
            <a:ext cx="4727170" cy="3497791"/>
            <a:chOff x="1607820" y="3169113"/>
            <a:chExt cx="4727170" cy="3497791"/>
          </a:xfrm>
        </p:grpSpPr>
        <p:sp>
          <p:nvSpPr>
            <p:cNvPr id="36" name="Rectángulo 35"/>
            <p:cNvSpPr/>
            <p:nvPr/>
          </p:nvSpPr>
          <p:spPr>
            <a:xfrm>
              <a:off x="2351563" y="40272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7" name="Rectángulo 36"/>
            <p:cNvSpPr/>
            <p:nvPr/>
          </p:nvSpPr>
          <p:spPr>
            <a:xfrm rot="1800000">
              <a:off x="2069955" y="5015470"/>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8" name="Rectángulo 37"/>
            <p:cNvSpPr/>
            <p:nvPr/>
          </p:nvSpPr>
          <p:spPr>
            <a:xfrm rot="19800000">
              <a:off x="2635775" y="50060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39" name="Conector recto 38"/>
            <p:cNvCxnSpPr/>
            <p:nvPr/>
          </p:nvCxnSpPr>
          <p:spPr>
            <a:xfrm>
              <a:off x="2413347" y="4593371"/>
              <a:ext cx="0" cy="2028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2272543"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flipH="1" flipV="1">
              <a:off x="2413347"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upo 41"/>
            <p:cNvGrpSpPr/>
            <p:nvPr/>
          </p:nvGrpSpPr>
          <p:grpSpPr>
            <a:xfrm>
              <a:off x="2254960" y="6551017"/>
              <a:ext cx="310083" cy="115887"/>
              <a:chOff x="2170482" y="6626435"/>
              <a:chExt cx="510540" cy="128588"/>
            </a:xfrm>
          </p:grpSpPr>
          <p:cxnSp>
            <p:nvCxnSpPr>
              <p:cNvPr id="59" name="Conector recto 58"/>
              <p:cNvCxnSpPr/>
              <p:nvPr/>
            </p:nvCxnSpPr>
            <p:spPr>
              <a:xfrm>
                <a:off x="2170482" y="6626435"/>
                <a:ext cx="5105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2240014" y="6691682"/>
                <a:ext cx="381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Conector recto 60"/>
              <p:cNvCxnSpPr/>
              <p:nvPr/>
            </p:nvCxnSpPr>
            <p:spPr>
              <a:xfrm>
                <a:off x="2291925" y="6755023"/>
                <a:ext cx="28051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Conector recto 42"/>
            <p:cNvCxnSpPr/>
            <p:nvPr/>
          </p:nvCxnSpPr>
          <p:spPr>
            <a:xfrm flipH="1">
              <a:off x="2408934" y="4847272"/>
              <a:ext cx="4413" cy="17037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a:off x="1607820" y="3368040"/>
              <a:ext cx="0" cy="28089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a:off x="1623060" y="3375660"/>
              <a:ext cx="425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cto 45"/>
            <p:cNvCxnSpPr>
              <a:stCxn id="36" idx="0"/>
            </p:cNvCxnSpPr>
            <p:nvPr/>
          </p:nvCxnSpPr>
          <p:spPr>
            <a:xfrm flipV="1">
              <a:off x="2413347" y="3604260"/>
              <a:ext cx="0" cy="4229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a:off x="3352800" y="4796254"/>
              <a:ext cx="2528967" cy="6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3021806" y="5862831"/>
              <a:ext cx="286083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a:stCxn id="38" idx="2"/>
            </p:cNvCxnSpPr>
            <p:nvPr/>
          </p:nvCxnSpPr>
          <p:spPr>
            <a:xfrm>
              <a:off x="2839088" y="5534248"/>
              <a:ext cx="182718" cy="3285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ector recto 49"/>
            <p:cNvCxnSpPr>
              <a:stCxn id="37" idx="2"/>
            </p:cNvCxnSpPr>
            <p:nvPr/>
          </p:nvCxnSpPr>
          <p:spPr>
            <a:xfrm flipH="1">
              <a:off x="1607820" y="5543663"/>
              <a:ext cx="382390" cy="6333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Elipse 50"/>
            <p:cNvSpPr/>
            <p:nvPr/>
          </p:nvSpPr>
          <p:spPr>
            <a:xfrm>
              <a:off x="5882640" y="3332724"/>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52" name="Elipse 51"/>
            <p:cNvSpPr/>
            <p:nvPr/>
          </p:nvSpPr>
          <p:spPr>
            <a:xfrm>
              <a:off x="5882640" y="4761547"/>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53" name="Elipse 52"/>
            <p:cNvSpPr/>
            <p:nvPr/>
          </p:nvSpPr>
          <p:spPr>
            <a:xfrm>
              <a:off x="5882640" y="5817450"/>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54" name="CuadroTexto 53"/>
            <p:cNvSpPr txBox="1"/>
            <p:nvPr/>
          </p:nvSpPr>
          <p:spPr>
            <a:xfrm>
              <a:off x="5969794" y="3169113"/>
              <a:ext cx="344509" cy="369332"/>
            </a:xfrm>
            <a:prstGeom prst="rect">
              <a:avLst/>
            </a:prstGeom>
            <a:noFill/>
          </p:spPr>
          <p:txBody>
            <a:bodyPr wrap="square" rtlCol="0">
              <a:spAutoFit/>
            </a:bodyPr>
            <a:lstStyle/>
            <a:p>
              <a:r>
                <a:rPr lang="es-VE" b="1" dirty="0"/>
                <a:t>R</a:t>
              </a:r>
            </a:p>
          </p:txBody>
        </p:sp>
        <p:sp>
          <p:nvSpPr>
            <p:cNvPr id="55" name="CuadroTexto 54"/>
            <p:cNvSpPr txBox="1"/>
            <p:nvPr/>
          </p:nvSpPr>
          <p:spPr>
            <a:xfrm>
              <a:off x="5990480" y="4611588"/>
              <a:ext cx="344509" cy="369332"/>
            </a:xfrm>
            <a:prstGeom prst="rect">
              <a:avLst/>
            </a:prstGeom>
            <a:noFill/>
          </p:spPr>
          <p:txBody>
            <a:bodyPr wrap="square" rtlCol="0">
              <a:spAutoFit/>
            </a:bodyPr>
            <a:lstStyle/>
            <a:p>
              <a:r>
                <a:rPr lang="es-VE" b="1" dirty="0"/>
                <a:t>S</a:t>
              </a:r>
            </a:p>
          </p:txBody>
        </p:sp>
        <p:sp>
          <p:nvSpPr>
            <p:cNvPr id="56" name="CuadroTexto 55"/>
            <p:cNvSpPr txBox="1"/>
            <p:nvPr/>
          </p:nvSpPr>
          <p:spPr>
            <a:xfrm>
              <a:off x="5990481" y="5675646"/>
              <a:ext cx="344509" cy="369332"/>
            </a:xfrm>
            <a:prstGeom prst="rect">
              <a:avLst/>
            </a:prstGeom>
            <a:noFill/>
          </p:spPr>
          <p:txBody>
            <a:bodyPr wrap="square" rtlCol="0">
              <a:spAutoFit/>
            </a:bodyPr>
            <a:lstStyle/>
            <a:p>
              <a:r>
                <a:rPr lang="es-VE" b="1" dirty="0"/>
                <a:t>T</a:t>
              </a:r>
            </a:p>
          </p:txBody>
        </p:sp>
        <p:cxnSp>
          <p:nvCxnSpPr>
            <p:cNvPr id="57" name="Conector recto 56"/>
            <p:cNvCxnSpPr/>
            <p:nvPr/>
          </p:nvCxnSpPr>
          <p:spPr>
            <a:xfrm>
              <a:off x="2413347" y="3604260"/>
              <a:ext cx="9489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3352800" y="3604260"/>
              <a:ext cx="9525" cy="11919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 name="Grupo 61"/>
          <p:cNvGrpSpPr/>
          <p:nvPr/>
        </p:nvGrpSpPr>
        <p:grpSpPr>
          <a:xfrm>
            <a:off x="4902200" y="3134360"/>
            <a:ext cx="492621" cy="2801303"/>
            <a:chOff x="4902200" y="3134360"/>
            <a:chExt cx="492621" cy="1385887"/>
          </a:xfrm>
        </p:grpSpPr>
        <p:cxnSp>
          <p:nvCxnSpPr>
            <p:cNvPr id="63" name="Conector recto 62"/>
            <p:cNvCxnSpPr/>
            <p:nvPr/>
          </p:nvCxnSpPr>
          <p:spPr>
            <a:xfrm flipH="1">
              <a:off x="5070340" y="3134360"/>
              <a:ext cx="149360" cy="64747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flipV="1">
              <a:off x="5060950" y="3596759"/>
              <a:ext cx="333871" cy="1902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ector recto de flecha 64"/>
            <p:cNvCxnSpPr/>
            <p:nvPr/>
          </p:nvCxnSpPr>
          <p:spPr>
            <a:xfrm flipH="1">
              <a:off x="4902200" y="3596760"/>
              <a:ext cx="492621" cy="9234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71" name="Conector recto 70"/>
          <p:cNvCxnSpPr/>
          <p:nvPr/>
        </p:nvCxnSpPr>
        <p:spPr>
          <a:xfrm>
            <a:off x="3016547" y="5935663"/>
            <a:ext cx="188565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Elipse 72"/>
          <p:cNvSpPr/>
          <p:nvPr/>
        </p:nvSpPr>
        <p:spPr>
          <a:xfrm>
            <a:off x="5174301" y="3121427"/>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74" name="Elipse 73"/>
          <p:cNvSpPr/>
          <p:nvPr/>
        </p:nvSpPr>
        <p:spPr>
          <a:xfrm>
            <a:off x="5203706" y="4515887"/>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34291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Fallas</a:t>
            </a:r>
          </a:p>
        </p:txBody>
      </p:sp>
      <p:sp>
        <p:nvSpPr>
          <p:cNvPr id="3" name="Marcador de contenido 2"/>
          <p:cNvSpPr>
            <a:spLocks noGrp="1"/>
          </p:cNvSpPr>
          <p:nvPr>
            <p:ph idx="1"/>
          </p:nvPr>
        </p:nvSpPr>
        <p:spPr/>
        <p:txBody>
          <a:bodyPr/>
          <a:lstStyle/>
          <a:p>
            <a:r>
              <a:rPr lang="es-VE" dirty="0"/>
              <a:t>Falla de fase a tierra</a:t>
            </a:r>
          </a:p>
          <a:p>
            <a:pPr lvl="1"/>
            <a:r>
              <a:rPr lang="es-VE" dirty="0"/>
              <a:t>Conductor de una sola fase está cortocircuitado a tierra</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grpSp>
        <p:nvGrpSpPr>
          <p:cNvPr id="80" name="Grupo 79"/>
          <p:cNvGrpSpPr/>
          <p:nvPr/>
        </p:nvGrpSpPr>
        <p:grpSpPr>
          <a:xfrm>
            <a:off x="2208415" y="2927813"/>
            <a:ext cx="4727170" cy="3497791"/>
            <a:chOff x="1607820" y="3169113"/>
            <a:chExt cx="4727170" cy="3497791"/>
          </a:xfrm>
        </p:grpSpPr>
        <p:sp>
          <p:nvSpPr>
            <p:cNvPr id="81" name="Rectángulo 80"/>
            <p:cNvSpPr/>
            <p:nvPr/>
          </p:nvSpPr>
          <p:spPr>
            <a:xfrm>
              <a:off x="2351563" y="40272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82" name="Rectángulo 81"/>
            <p:cNvSpPr/>
            <p:nvPr/>
          </p:nvSpPr>
          <p:spPr>
            <a:xfrm rot="1800000">
              <a:off x="2069955" y="5015470"/>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83" name="Rectángulo 82"/>
            <p:cNvSpPr/>
            <p:nvPr/>
          </p:nvSpPr>
          <p:spPr>
            <a:xfrm rot="19800000">
              <a:off x="2635775" y="5006055"/>
              <a:ext cx="123568" cy="56611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cxnSp>
          <p:nvCxnSpPr>
            <p:cNvPr id="84" name="Conector recto 83"/>
            <p:cNvCxnSpPr/>
            <p:nvPr/>
          </p:nvCxnSpPr>
          <p:spPr>
            <a:xfrm>
              <a:off x="2413347" y="4593371"/>
              <a:ext cx="0" cy="2028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ector recto 84"/>
            <p:cNvCxnSpPr/>
            <p:nvPr/>
          </p:nvCxnSpPr>
          <p:spPr>
            <a:xfrm flipV="1">
              <a:off x="2272543"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ector recto 85"/>
            <p:cNvCxnSpPr/>
            <p:nvPr/>
          </p:nvCxnSpPr>
          <p:spPr>
            <a:xfrm flipH="1" flipV="1">
              <a:off x="2413347" y="4796254"/>
              <a:ext cx="143409" cy="24107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upo 86"/>
            <p:cNvGrpSpPr/>
            <p:nvPr/>
          </p:nvGrpSpPr>
          <p:grpSpPr>
            <a:xfrm>
              <a:off x="2254960" y="6551017"/>
              <a:ext cx="310083" cy="115887"/>
              <a:chOff x="2170482" y="6626435"/>
              <a:chExt cx="510540" cy="128588"/>
            </a:xfrm>
          </p:grpSpPr>
          <p:cxnSp>
            <p:nvCxnSpPr>
              <p:cNvPr id="104" name="Conector recto 103"/>
              <p:cNvCxnSpPr/>
              <p:nvPr/>
            </p:nvCxnSpPr>
            <p:spPr>
              <a:xfrm>
                <a:off x="2170482" y="6626435"/>
                <a:ext cx="5105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Conector recto 104"/>
              <p:cNvCxnSpPr/>
              <p:nvPr/>
            </p:nvCxnSpPr>
            <p:spPr>
              <a:xfrm>
                <a:off x="2240014" y="6691682"/>
                <a:ext cx="381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ector recto 105"/>
              <p:cNvCxnSpPr/>
              <p:nvPr/>
            </p:nvCxnSpPr>
            <p:spPr>
              <a:xfrm>
                <a:off x="2291925" y="6755023"/>
                <a:ext cx="28051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8" name="Conector recto 87"/>
            <p:cNvCxnSpPr/>
            <p:nvPr/>
          </p:nvCxnSpPr>
          <p:spPr>
            <a:xfrm flipH="1">
              <a:off x="2408934" y="4847272"/>
              <a:ext cx="4413" cy="17037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ector recto 88"/>
            <p:cNvCxnSpPr/>
            <p:nvPr/>
          </p:nvCxnSpPr>
          <p:spPr>
            <a:xfrm>
              <a:off x="1607820" y="3368040"/>
              <a:ext cx="0" cy="28089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ector recto 89"/>
            <p:cNvCxnSpPr/>
            <p:nvPr/>
          </p:nvCxnSpPr>
          <p:spPr>
            <a:xfrm>
              <a:off x="1623060" y="3375660"/>
              <a:ext cx="425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ector recto 90"/>
            <p:cNvCxnSpPr>
              <a:stCxn id="81" idx="0"/>
            </p:cNvCxnSpPr>
            <p:nvPr/>
          </p:nvCxnSpPr>
          <p:spPr>
            <a:xfrm flipV="1">
              <a:off x="2413347" y="3604260"/>
              <a:ext cx="0" cy="4229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3352800" y="4796254"/>
              <a:ext cx="2528967" cy="6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3021806" y="5862831"/>
              <a:ext cx="286083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a:stCxn id="83" idx="2"/>
            </p:cNvCxnSpPr>
            <p:nvPr/>
          </p:nvCxnSpPr>
          <p:spPr>
            <a:xfrm>
              <a:off x="2839088" y="5534248"/>
              <a:ext cx="182718" cy="3285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a:stCxn id="82" idx="2"/>
            </p:cNvCxnSpPr>
            <p:nvPr/>
          </p:nvCxnSpPr>
          <p:spPr>
            <a:xfrm flipH="1">
              <a:off x="1607820" y="5543663"/>
              <a:ext cx="382390" cy="6333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Elipse 95"/>
            <p:cNvSpPr/>
            <p:nvPr/>
          </p:nvSpPr>
          <p:spPr>
            <a:xfrm>
              <a:off x="5882640" y="3332724"/>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97" name="Elipse 96"/>
            <p:cNvSpPr/>
            <p:nvPr/>
          </p:nvSpPr>
          <p:spPr>
            <a:xfrm>
              <a:off x="5882640" y="4761547"/>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98" name="Elipse 97"/>
            <p:cNvSpPr/>
            <p:nvPr/>
          </p:nvSpPr>
          <p:spPr>
            <a:xfrm>
              <a:off x="5882640" y="5817450"/>
              <a:ext cx="87154" cy="857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99" name="CuadroTexto 98"/>
            <p:cNvSpPr txBox="1"/>
            <p:nvPr/>
          </p:nvSpPr>
          <p:spPr>
            <a:xfrm>
              <a:off x="5969794" y="3169113"/>
              <a:ext cx="344509" cy="369332"/>
            </a:xfrm>
            <a:prstGeom prst="rect">
              <a:avLst/>
            </a:prstGeom>
            <a:noFill/>
          </p:spPr>
          <p:txBody>
            <a:bodyPr wrap="square" rtlCol="0">
              <a:spAutoFit/>
            </a:bodyPr>
            <a:lstStyle/>
            <a:p>
              <a:r>
                <a:rPr lang="es-VE" b="1" dirty="0"/>
                <a:t>R</a:t>
              </a:r>
            </a:p>
          </p:txBody>
        </p:sp>
        <p:sp>
          <p:nvSpPr>
            <p:cNvPr id="100" name="CuadroTexto 99"/>
            <p:cNvSpPr txBox="1"/>
            <p:nvPr/>
          </p:nvSpPr>
          <p:spPr>
            <a:xfrm>
              <a:off x="5990480" y="4611588"/>
              <a:ext cx="344509" cy="369332"/>
            </a:xfrm>
            <a:prstGeom prst="rect">
              <a:avLst/>
            </a:prstGeom>
            <a:noFill/>
          </p:spPr>
          <p:txBody>
            <a:bodyPr wrap="square" rtlCol="0">
              <a:spAutoFit/>
            </a:bodyPr>
            <a:lstStyle/>
            <a:p>
              <a:r>
                <a:rPr lang="es-VE" b="1" dirty="0"/>
                <a:t>S</a:t>
              </a:r>
            </a:p>
          </p:txBody>
        </p:sp>
        <p:sp>
          <p:nvSpPr>
            <p:cNvPr id="101" name="CuadroTexto 100"/>
            <p:cNvSpPr txBox="1"/>
            <p:nvPr/>
          </p:nvSpPr>
          <p:spPr>
            <a:xfrm>
              <a:off x="5990481" y="5675646"/>
              <a:ext cx="344509" cy="369332"/>
            </a:xfrm>
            <a:prstGeom prst="rect">
              <a:avLst/>
            </a:prstGeom>
            <a:noFill/>
          </p:spPr>
          <p:txBody>
            <a:bodyPr wrap="square" rtlCol="0">
              <a:spAutoFit/>
            </a:bodyPr>
            <a:lstStyle/>
            <a:p>
              <a:r>
                <a:rPr lang="es-VE" b="1" dirty="0"/>
                <a:t>T</a:t>
              </a:r>
            </a:p>
          </p:txBody>
        </p:sp>
        <p:cxnSp>
          <p:nvCxnSpPr>
            <p:cNvPr id="102" name="Conector recto 101"/>
            <p:cNvCxnSpPr/>
            <p:nvPr/>
          </p:nvCxnSpPr>
          <p:spPr>
            <a:xfrm>
              <a:off x="2413347" y="3604260"/>
              <a:ext cx="9489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Conector recto 102"/>
            <p:cNvCxnSpPr/>
            <p:nvPr/>
          </p:nvCxnSpPr>
          <p:spPr>
            <a:xfrm>
              <a:off x="3352800" y="3604260"/>
              <a:ext cx="9525" cy="11919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upo 110"/>
          <p:cNvGrpSpPr/>
          <p:nvPr/>
        </p:nvGrpSpPr>
        <p:grpSpPr>
          <a:xfrm>
            <a:off x="4876449" y="4549776"/>
            <a:ext cx="431800" cy="1385887"/>
            <a:chOff x="4902200" y="3134360"/>
            <a:chExt cx="431800" cy="1385887"/>
          </a:xfrm>
        </p:grpSpPr>
        <p:cxnSp>
          <p:nvCxnSpPr>
            <p:cNvPr id="112" name="Conector recto 111"/>
            <p:cNvCxnSpPr/>
            <p:nvPr/>
          </p:nvCxnSpPr>
          <p:spPr>
            <a:xfrm flipH="1">
              <a:off x="4902200" y="3134360"/>
              <a:ext cx="317500" cy="9042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ector recto 112"/>
            <p:cNvCxnSpPr/>
            <p:nvPr/>
          </p:nvCxnSpPr>
          <p:spPr>
            <a:xfrm flipV="1">
              <a:off x="4902200" y="3657600"/>
              <a:ext cx="431800" cy="381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ector recto de flecha 113"/>
            <p:cNvCxnSpPr/>
            <p:nvPr/>
          </p:nvCxnSpPr>
          <p:spPr>
            <a:xfrm flipH="1">
              <a:off x="4902200" y="3657600"/>
              <a:ext cx="431800" cy="86264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15" name="Conector recto 114"/>
          <p:cNvCxnSpPr/>
          <p:nvPr/>
        </p:nvCxnSpPr>
        <p:spPr>
          <a:xfrm>
            <a:off x="3016547" y="5935663"/>
            <a:ext cx="188565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Elipse 115"/>
          <p:cNvSpPr/>
          <p:nvPr/>
        </p:nvSpPr>
        <p:spPr>
          <a:xfrm>
            <a:off x="5146266" y="4509433"/>
            <a:ext cx="87154" cy="85725"/>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4139462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Calculo de corriente de corto circuito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53764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Suposiciones</a:t>
            </a:r>
          </a:p>
        </p:txBody>
      </p:sp>
      <p:sp>
        <p:nvSpPr>
          <p:cNvPr id="3" name="Marcador de contenido 2"/>
          <p:cNvSpPr>
            <a:spLocks noGrp="1"/>
          </p:cNvSpPr>
          <p:nvPr>
            <p:ph idx="1"/>
          </p:nvPr>
        </p:nvSpPr>
        <p:spPr/>
        <p:txBody>
          <a:bodyPr>
            <a:normAutofit fontScale="62500" lnSpcReduction="20000"/>
          </a:bodyPr>
          <a:lstStyle/>
          <a:p>
            <a:r>
              <a:rPr lang="es-VE" dirty="0"/>
              <a:t>La fuente de voltaje o voltaje de pre falla son el voltaje nominal del sistema.</a:t>
            </a:r>
          </a:p>
          <a:p>
            <a:r>
              <a:rPr lang="es-VE" dirty="0"/>
              <a:t>La peor condición de cortocircuito ocurre a máxima carga.</a:t>
            </a:r>
          </a:p>
          <a:p>
            <a:r>
              <a:rPr lang="es-VE" dirty="0"/>
              <a:t>Es poco probable que el voltaje de operación este por encima de del voltaje nominal a máxima carga.</a:t>
            </a:r>
          </a:p>
          <a:p>
            <a:r>
              <a:rPr lang="es-VE" dirty="0"/>
              <a:t>El cálculo de cortocircuito normalmente  se lleva a cabo a tensión nominal.</a:t>
            </a:r>
          </a:p>
          <a:p>
            <a:r>
              <a:rPr lang="es-VE" dirty="0"/>
              <a:t>Los  valores de voltaje no se mantiene constante, podría reducirse y variar  con la carga de la maquina y  al momento posterior del cortocircuito.</a:t>
            </a:r>
          </a:p>
          <a:p>
            <a:r>
              <a:rPr lang="es-VE" dirty="0"/>
              <a:t>La fuente de la corriente de falla se asume como sinodal y los armónicos y la saturación se desprecian.</a:t>
            </a:r>
          </a:p>
          <a:p>
            <a:r>
              <a:rPr lang="es-VE" dirty="0"/>
              <a:t>Todos los circuitos son lineales, los no lineares están asociados con  las maquinas rotativas, el modelado de los transformadores y  </a:t>
            </a:r>
            <a:r>
              <a:rPr lang="es-VE" dirty="0" err="1"/>
              <a:t>y</a:t>
            </a:r>
            <a:r>
              <a:rPr lang="es-VE" dirty="0"/>
              <a:t> reactores son despreciados.</a:t>
            </a:r>
          </a:p>
          <a:p>
            <a:r>
              <a:rPr lang="es-VE" dirty="0"/>
              <a:t>Al instante de la falla, el valor de la corriente dc es igual en magnitud al valor de la corriente de falla </a:t>
            </a:r>
            <a:r>
              <a:rPr lang="es-VE" dirty="0" err="1"/>
              <a:t>ac</a:t>
            </a:r>
            <a:r>
              <a:rPr lang="es-VE" dirty="0"/>
              <a:t> pero con signo opuesto </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28539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Corriente de Pico Máxima</a:t>
            </a:r>
          </a:p>
        </p:txBody>
      </p:sp>
      <p:sp>
        <p:nvSpPr>
          <p:cNvPr id="3" name="Marcador de contenido 2"/>
          <p:cNvSpPr>
            <a:spLocks noGrp="1"/>
          </p:cNvSpPr>
          <p:nvPr>
            <p:ph idx="1"/>
          </p:nvPr>
        </p:nvSpPr>
        <p:spPr>
          <a:xfrm>
            <a:off x="628650" y="1825626"/>
            <a:ext cx="7886700" cy="1336674"/>
          </a:xfrm>
        </p:spPr>
        <p:txBody>
          <a:bodyPr>
            <a:normAutofit fontScale="62500" lnSpcReduction="20000"/>
          </a:bodyPr>
          <a:lstStyle/>
          <a:p>
            <a:r>
              <a:rPr lang="es-VE" dirty="0"/>
              <a:t>La corriente de pico máxima  no se produce en el medio ciclo de la fase cuando se tiene la máxima componente dc , a no ser que el cortocircuito se produzca  en un circuito inductivo puro, es decir con resistencia igual a cero.</a:t>
            </a:r>
            <a:endParaRPr lang="en-CA" dirty="0"/>
          </a:p>
          <a:p>
            <a:r>
              <a:rPr lang="es-VE" dirty="0"/>
              <a:t>El máximo pico se produce después de  medio ciclo  y después del pico de corriente simétrica. </a:t>
            </a:r>
            <a:endParaRPr lang="en-CA" dirty="0"/>
          </a:p>
          <a:p>
            <a:pPr marL="0" indent="0">
              <a:buNone/>
            </a:pPr>
            <a:endParaRPr lang="es-VE" dirty="0"/>
          </a:p>
        </p:txBody>
      </p:sp>
      <p:sp>
        <p:nvSpPr>
          <p:cNvPr id="11" name="CuadroTexto 10"/>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1332620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Corriente de Pico Máxima</a:t>
            </a:r>
          </a:p>
        </p:txBody>
      </p:sp>
      <p:sp>
        <p:nvSpPr>
          <p:cNvPr id="3" name="Marcador de contenido 2"/>
          <p:cNvSpPr>
            <a:spLocks noGrp="1"/>
          </p:cNvSpPr>
          <p:nvPr>
            <p:ph idx="1"/>
          </p:nvPr>
        </p:nvSpPr>
        <p:spPr>
          <a:xfrm>
            <a:off x="628650" y="1825625"/>
            <a:ext cx="7886700" cy="498475"/>
          </a:xfrm>
        </p:spPr>
        <p:txBody>
          <a:bodyPr>
            <a:normAutofit fontScale="62500" lnSpcReduction="20000"/>
          </a:bodyPr>
          <a:lstStyle/>
          <a:p>
            <a:r>
              <a:rPr lang="es-VE" dirty="0"/>
              <a:t>La ecuación del estándar IEEE posee una mejor aproximación  de corriente de pico que </a:t>
            </a:r>
            <a:r>
              <a:rPr lang="en-CA" dirty="0"/>
              <a:t>la </a:t>
            </a:r>
            <a:r>
              <a:rPr lang="es-VE" dirty="0"/>
              <a:t>ecuación</a:t>
            </a:r>
            <a:r>
              <a:rPr lang="en-CA" dirty="0"/>
              <a:t> de la IEC</a:t>
            </a:r>
          </a:p>
          <a:p>
            <a:endParaRPr lang="es-VE" dirty="0"/>
          </a:p>
        </p:txBody>
      </p:sp>
      <p:grpSp>
        <p:nvGrpSpPr>
          <p:cNvPr id="13" name="Grupo 12"/>
          <p:cNvGrpSpPr/>
          <p:nvPr/>
        </p:nvGrpSpPr>
        <p:grpSpPr>
          <a:xfrm>
            <a:off x="1196072" y="2453191"/>
            <a:ext cx="6408956" cy="304026"/>
            <a:chOff x="337245" y="2631590"/>
            <a:chExt cx="8671124" cy="411338"/>
          </a:xfrm>
        </p:grpSpPr>
        <p:pic>
          <p:nvPicPr>
            <p:cNvPr id="4" name="Picture 2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37245" y="2631590"/>
              <a:ext cx="864096" cy="382671"/>
            </a:xfrm>
            <a:prstGeom prst="rect">
              <a:avLst/>
            </a:prstGeom>
            <a:noFill/>
          </p:spPr>
        </p:pic>
        <p:pic>
          <p:nvPicPr>
            <p:cNvPr id="5" name="Picture 2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08846" y="2631590"/>
              <a:ext cx="1764703" cy="393566"/>
            </a:xfrm>
            <a:prstGeom prst="rect">
              <a:avLst/>
            </a:prstGeom>
            <a:noFill/>
          </p:spPr>
        </p:pic>
        <p:pic>
          <p:nvPicPr>
            <p:cNvPr id="6" name="Picture 2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81054" y="2631590"/>
              <a:ext cx="3060847" cy="411338"/>
            </a:xfrm>
            <a:prstGeom prst="rect">
              <a:avLst/>
            </a:prstGeom>
            <a:noFill/>
          </p:spPr>
        </p:pic>
        <p:pic>
          <p:nvPicPr>
            <p:cNvPr id="7" name="Picture 19"/>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383621" y="2650998"/>
              <a:ext cx="2624748" cy="391930"/>
            </a:xfrm>
            <a:prstGeom prst="rect">
              <a:avLst/>
            </a:prstGeom>
            <a:noFill/>
          </p:spPr>
        </p:pic>
      </p:grpSp>
      <p:pic>
        <p:nvPicPr>
          <p:cNvPr id="8" name="Picture 2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674967" y="2948521"/>
            <a:ext cx="1782778" cy="240916"/>
          </a:xfrm>
          <a:prstGeom prst="rect">
            <a:avLst/>
          </a:prstGeom>
          <a:noFill/>
        </p:spPr>
      </p:pic>
      <p:pic>
        <p:nvPicPr>
          <p:cNvPr id="9" name="Picture 3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235473" y="3368502"/>
            <a:ext cx="1644604" cy="458198"/>
          </a:xfrm>
          <a:prstGeom prst="rect">
            <a:avLst/>
          </a:prstGeom>
          <a:noFill/>
        </p:spPr>
      </p:pic>
      <p:pic>
        <p:nvPicPr>
          <p:cNvPr id="10" name="Picture 3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181600" y="4561816"/>
            <a:ext cx="3590925" cy="498987"/>
          </a:xfrm>
          <a:prstGeom prst="rect">
            <a:avLst/>
          </a:prstGeom>
          <a:noFill/>
        </p:spPr>
      </p:pic>
      <p:sp>
        <p:nvSpPr>
          <p:cNvPr id="11" name="Marcador de contenido 2"/>
          <p:cNvSpPr txBox="1">
            <a:spLocks/>
          </p:cNvSpPr>
          <p:nvPr/>
        </p:nvSpPr>
        <p:spPr>
          <a:xfrm>
            <a:off x="628650" y="3497729"/>
            <a:ext cx="3771900" cy="376160"/>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Para el primer ciclo la corriente </a:t>
            </a:r>
            <a:r>
              <a:rPr lang="es-VE" dirty="0" err="1"/>
              <a:t>rms</a:t>
            </a:r>
            <a:r>
              <a:rPr lang="es-VE" dirty="0"/>
              <a:t> es :</a:t>
            </a:r>
          </a:p>
          <a:p>
            <a:endParaRPr lang="es-VE" dirty="0"/>
          </a:p>
        </p:txBody>
      </p:sp>
      <p:sp>
        <p:nvSpPr>
          <p:cNvPr id="12" name="Marcador de contenido 2"/>
          <p:cNvSpPr txBox="1">
            <a:spLocks/>
          </p:cNvSpPr>
          <p:nvPr/>
        </p:nvSpPr>
        <p:spPr>
          <a:xfrm>
            <a:off x="628650" y="4401081"/>
            <a:ext cx="4429125" cy="820459"/>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Solo es correcto si la dc es constante, pero no lo es y decae exponencialmente.</a:t>
            </a:r>
          </a:p>
          <a:p>
            <a:r>
              <a:rPr lang="es-VE" dirty="0"/>
              <a:t>Muchas veces la componente dc calculada a medio ciclo aunque esta no corresponde al valor pico. Entonces:</a:t>
            </a:r>
          </a:p>
          <a:p>
            <a:endParaRPr lang="es-VE" dirty="0"/>
          </a:p>
        </p:txBody>
      </p:sp>
      <p:sp>
        <p:nvSpPr>
          <p:cNvPr id="14" name="CuadroTexto 13"/>
          <p:cNvSpPr txBox="1"/>
          <p:nvPr/>
        </p:nvSpPr>
        <p:spPr>
          <a:xfrm>
            <a:off x="952430" y="2927827"/>
            <a:ext cx="601447" cy="261610"/>
          </a:xfrm>
          <a:prstGeom prst="rect">
            <a:avLst/>
          </a:prstGeom>
          <a:noFill/>
        </p:spPr>
        <p:txBody>
          <a:bodyPr wrap="none" rtlCol="0">
            <a:spAutoFit/>
          </a:bodyPr>
          <a:lstStyle/>
          <a:p>
            <a:r>
              <a:rPr lang="es-VE" sz="1100" dirty="0"/>
              <a:t>Donde:</a:t>
            </a:r>
          </a:p>
        </p:txBody>
      </p:sp>
      <p:sp>
        <p:nvSpPr>
          <p:cNvPr id="15" name="CuadroTexto 1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273564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Corriente de Pico Máxima</a:t>
            </a:r>
          </a:p>
        </p:txBody>
      </p:sp>
      <p:sp>
        <p:nvSpPr>
          <p:cNvPr id="3" name="Marcador de contenido 2"/>
          <p:cNvSpPr>
            <a:spLocks noGrp="1"/>
          </p:cNvSpPr>
          <p:nvPr>
            <p:ph idx="1"/>
          </p:nvPr>
        </p:nvSpPr>
        <p:spPr>
          <a:xfrm>
            <a:off x="628650" y="1825625"/>
            <a:ext cx="7886700" cy="2841625"/>
          </a:xfrm>
        </p:spPr>
        <p:txBody>
          <a:bodyPr>
            <a:normAutofit fontScale="62500" lnSpcReduction="20000"/>
          </a:bodyPr>
          <a:lstStyle/>
          <a:p>
            <a:r>
              <a:rPr lang="es-VE" dirty="0"/>
              <a:t>Para obtener una ecuación mas exacta se puede utilizar  la ecuación del estándar IEEE </a:t>
            </a:r>
            <a:r>
              <a:rPr lang="es-VE" dirty="0" err="1"/>
              <a:t>std</a:t>
            </a:r>
            <a:r>
              <a:rPr lang="es-VE" dirty="0"/>
              <a:t> 551-2006</a:t>
            </a:r>
          </a:p>
          <a:p>
            <a:endParaRPr lang="es-VE" dirty="0"/>
          </a:p>
          <a:p>
            <a:pPr marL="0" indent="0">
              <a:buNone/>
            </a:pPr>
            <a:endParaRPr lang="es-VE" dirty="0"/>
          </a:p>
          <a:p>
            <a:r>
              <a:rPr lang="es-VE" dirty="0"/>
              <a:t>Usualmente se usa un multiplicador de pico de 2.6 para simplificar los cálculos en la selección de interruptores de media y alta tensión  por encima de los 1kv.</a:t>
            </a:r>
          </a:p>
          <a:p>
            <a:r>
              <a:rPr lang="es-VE" dirty="0"/>
              <a:t>Este factor corresponde para sistemas de  X/R = 17 en 60 Hz o su equivalente en componentes dc gobernada por L//R  con tiempo constante de 45ms en sistemas de 60 Hz(X/R = 14 para sistemas de 50 Hz).</a:t>
            </a:r>
          </a:p>
          <a:p>
            <a:r>
              <a:rPr lang="es-VE" dirty="0"/>
              <a:t>Cuando se encuentran proporciones grandes de X/R,  el factor multiplicador resulta ser mas  alto.</a:t>
            </a:r>
          </a:p>
          <a:p>
            <a:endParaRPr lang="es-VE" dirty="0"/>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90478" y="2413273"/>
            <a:ext cx="3105497" cy="492657"/>
          </a:xfrm>
          <a:prstGeom prst="rect">
            <a:avLst/>
          </a:prstGeom>
          <a:noFill/>
        </p:spPr>
      </p:pic>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1802020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Corriente de Pico Máxima</a:t>
            </a:r>
          </a:p>
        </p:txBody>
      </p:sp>
      <p:sp>
        <p:nvSpPr>
          <p:cNvPr id="3" name="Marcador de contenido 2"/>
          <p:cNvSpPr>
            <a:spLocks noGrp="1"/>
          </p:cNvSpPr>
          <p:nvPr>
            <p:ph idx="1"/>
          </p:nvPr>
        </p:nvSpPr>
        <p:spPr>
          <a:xfrm>
            <a:off x="628650" y="1825625"/>
            <a:ext cx="7886700" cy="2803525"/>
          </a:xfrm>
        </p:spPr>
        <p:txBody>
          <a:bodyPr>
            <a:normAutofit fontScale="77500" lnSpcReduction="20000"/>
          </a:bodyPr>
          <a:lstStyle/>
          <a:p>
            <a:r>
              <a:rPr lang="es-VE" dirty="0"/>
              <a:t>Para los viejos interruptores de alta tensiones, se calcula la corriente asimétrica </a:t>
            </a:r>
            <a:r>
              <a:rPr lang="es-VE" dirty="0" err="1"/>
              <a:t>rms</a:t>
            </a:r>
            <a:r>
              <a:rPr lang="es-VE" dirty="0"/>
              <a:t> basándose  en el pico de medio ciclo.</a:t>
            </a:r>
          </a:p>
          <a:p>
            <a:endParaRPr lang="es-VE" dirty="0"/>
          </a:p>
          <a:p>
            <a:endParaRPr lang="es-VE" dirty="0"/>
          </a:p>
          <a:p>
            <a:r>
              <a:rPr lang="es-VE" dirty="0"/>
              <a:t>En cuanto al multiplicador asimétrico se usa 1.6 el cual corresponde a X/R = 25.</a:t>
            </a:r>
          </a:p>
          <a:p>
            <a:r>
              <a:rPr lang="es-VE" dirty="0"/>
              <a:t>Sin embargo se pueden obtener  factores de multiplicadores mas altos con una mayor proporción de X/R</a:t>
            </a:r>
          </a:p>
          <a:p>
            <a:endParaRPr lang="es-VE"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624733" y="2528714"/>
            <a:ext cx="3104381" cy="443483"/>
          </a:xfrm>
          <a:prstGeom prst="rect">
            <a:avLst/>
          </a:prstGeom>
          <a:noFill/>
        </p:spPr>
      </p:pic>
    </p:spTree>
    <p:extLst>
      <p:ext uri="{BB962C8B-B14F-4D97-AF65-F5344CB8AC3E}">
        <p14:creationId xmlns:p14="http://schemas.microsoft.com/office/powerpoint/2010/main" val="3457670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calculo de corriente de corto circuito</a:t>
            </a:r>
          </a:p>
        </p:txBody>
      </p:sp>
      <p:sp>
        <p:nvSpPr>
          <p:cNvPr id="3" name="Marcador de contenido 2"/>
          <p:cNvSpPr>
            <a:spLocks noGrp="1"/>
          </p:cNvSpPr>
          <p:nvPr>
            <p:ph idx="1"/>
          </p:nvPr>
        </p:nvSpPr>
        <p:spPr/>
        <p:txBody>
          <a:bodyPr/>
          <a:lstStyle/>
          <a:p>
            <a:r>
              <a:rPr lang="es-VE" dirty="0"/>
              <a:t>Según el tiempo de estudio</a:t>
            </a:r>
          </a:p>
          <a:p>
            <a:pPr lvl="1"/>
            <a:r>
              <a:rPr lang="es-VE" dirty="0"/>
              <a:t>Corriente de primer ciclo (Momentáneo)</a:t>
            </a:r>
          </a:p>
          <a:p>
            <a:pPr lvl="2"/>
            <a:r>
              <a:rPr lang="es-VE" dirty="0"/>
              <a:t>Bajo voltaje</a:t>
            </a:r>
          </a:p>
          <a:p>
            <a:pPr lvl="2"/>
            <a:r>
              <a:rPr lang="es-VE" dirty="0"/>
              <a:t>Medio y Alto Voltaje</a:t>
            </a:r>
          </a:p>
          <a:p>
            <a:pPr lvl="1"/>
            <a:r>
              <a:rPr lang="es-VE" dirty="0"/>
              <a:t>Corriente de interrupción (Interrupción)</a:t>
            </a:r>
          </a:p>
          <a:p>
            <a:pPr lvl="1"/>
            <a:r>
              <a:rPr lang="es-VE" dirty="0"/>
              <a:t>Corriente de tiempo retardado (30 Ciclos)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39" y="4658496"/>
            <a:ext cx="1860949" cy="1860949"/>
          </a:xfrm>
          <a:prstGeom prst="rect">
            <a:avLst/>
          </a:prstGeom>
        </p:spPr>
      </p:pic>
    </p:spTree>
    <p:extLst>
      <p:ext uri="{BB962C8B-B14F-4D97-AF65-F5344CB8AC3E}">
        <p14:creationId xmlns:p14="http://schemas.microsoft.com/office/powerpoint/2010/main" val="4243574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Calculo de corriente de corto circuito</a:t>
            </a:r>
          </a:p>
        </p:txBody>
      </p:sp>
      <p:sp>
        <p:nvSpPr>
          <p:cNvPr id="3" name="Marcador de contenido 2"/>
          <p:cNvSpPr>
            <a:spLocks noGrp="1"/>
          </p:cNvSpPr>
          <p:nvPr>
            <p:ph idx="1"/>
          </p:nvPr>
        </p:nvSpPr>
        <p:spPr/>
        <p:txBody>
          <a:bodyPr/>
          <a:lstStyle/>
          <a:p>
            <a:r>
              <a:rPr lang="es-VE" dirty="0"/>
              <a:t>Corriente de primer ciclo</a:t>
            </a:r>
          </a:p>
          <a:p>
            <a:pPr lvl="1"/>
            <a:r>
              <a:rPr lang="es-VE" dirty="0"/>
              <a:t>Se usa para calcular la corriente momentánea RMS simétrica de corto circuito  y los esfuerzos de los equipos de protección en el primer ciclo después de  que se ha presentado la falla.</a:t>
            </a:r>
          </a:p>
          <a:p>
            <a:pPr lvl="1"/>
            <a:r>
              <a:rPr lang="es-VE" dirty="0"/>
              <a:t>Esta red se usa para determinar corrientes momentáneas de corto circuito y esfuerzos asociados para las aplicaciones </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30674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Calculo de corriente de corto circuito</a:t>
            </a:r>
          </a:p>
        </p:txBody>
      </p:sp>
      <p:sp>
        <p:nvSpPr>
          <p:cNvPr id="3" name="Marcador de contenido 2"/>
          <p:cNvSpPr>
            <a:spLocks noGrp="1"/>
          </p:cNvSpPr>
          <p:nvPr>
            <p:ph idx="1"/>
          </p:nvPr>
        </p:nvSpPr>
        <p:spPr/>
        <p:txBody>
          <a:bodyPr>
            <a:normAutofit/>
          </a:bodyPr>
          <a:lstStyle/>
          <a:p>
            <a:r>
              <a:rPr lang="es-VE" dirty="0"/>
              <a:t>Corriente de interrupción</a:t>
            </a:r>
          </a:p>
          <a:p>
            <a:pPr lvl="1"/>
            <a:r>
              <a:rPr lang="es-VE" dirty="0"/>
              <a:t> Se usa para calcular los esfuerzos de interrupción (de apertura de contactos) de los interruptores de circuito IC de mediana y alta  tensión.</a:t>
            </a:r>
          </a:p>
          <a:p>
            <a:pPr lvl="1"/>
            <a:r>
              <a:rPr lang="es-VE" dirty="0"/>
              <a:t>Esta red se usa para determinar corrientes de corto circuito de interrupción para aplicaciones de interruptores de circuito de mediano y alto voltaje (arriba de 1kV). A estos interruptores de circuito (</a:t>
            </a:r>
            <a:r>
              <a:rPr lang="es-VE" dirty="0" err="1"/>
              <a:t>ICs</a:t>
            </a:r>
            <a:r>
              <a:rPr lang="es-VE" dirty="0"/>
              <a:t>) de aquí en adelante se les puede llamar también interruptores de alto voltaje</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95244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Calculo de corriente de corto circuito</a:t>
            </a:r>
          </a:p>
        </p:txBody>
      </p:sp>
      <p:sp>
        <p:nvSpPr>
          <p:cNvPr id="3" name="Marcador de contenido 2"/>
          <p:cNvSpPr>
            <a:spLocks noGrp="1"/>
          </p:cNvSpPr>
          <p:nvPr>
            <p:ph idx="1"/>
          </p:nvPr>
        </p:nvSpPr>
        <p:spPr/>
        <p:txBody>
          <a:bodyPr>
            <a:normAutofit fontScale="85000" lnSpcReduction="10000"/>
          </a:bodyPr>
          <a:lstStyle/>
          <a:p>
            <a:r>
              <a:rPr lang="es-VE" dirty="0"/>
              <a:t>Corriente de tiempo retardado (30 ciclos)</a:t>
            </a:r>
          </a:p>
          <a:p>
            <a:pPr lvl="1"/>
            <a:r>
              <a:rPr lang="es-VE" dirty="0"/>
              <a:t>Uso</a:t>
            </a:r>
          </a:p>
          <a:p>
            <a:pPr lvl="2"/>
            <a:r>
              <a:rPr lang="es-VE" dirty="0"/>
              <a:t>Calcular las corrientes mínimas, o de estado permanente, que se requieren para operar los relevadores actuados por corriente</a:t>
            </a:r>
          </a:p>
          <a:p>
            <a:pPr lvl="1"/>
            <a:r>
              <a:rPr lang="es-VE" dirty="0"/>
              <a:t>Impedancias para el calculo</a:t>
            </a:r>
          </a:p>
          <a:p>
            <a:pPr lvl="2"/>
            <a:r>
              <a:rPr lang="es-VE" dirty="0"/>
              <a:t>Generadores</a:t>
            </a:r>
          </a:p>
          <a:p>
            <a:pPr lvl="3"/>
            <a:r>
              <a:rPr lang="es-VE" dirty="0"/>
              <a:t>Reactancia transitoria. </a:t>
            </a:r>
          </a:p>
          <a:p>
            <a:pPr lvl="2"/>
            <a:r>
              <a:rPr lang="es-VE" dirty="0"/>
              <a:t>Máquinas de inducción, los motores síncronos y los condensadores</a:t>
            </a:r>
          </a:p>
          <a:p>
            <a:pPr lvl="3"/>
            <a:r>
              <a:rPr lang="es-VE" dirty="0"/>
              <a:t> No son considerados en el cálculo de fallas en esta red, se considera infinita</a:t>
            </a:r>
          </a:p>
          <a:p>
            <a:pPr lvl="1"/>
            <a:r>
              <a:rPr lang="es-VE" dirty="0"/>
              <a:t>Premisas para el calculo</a:t>
            </a:r>
          </a:p>
          <a:p>
            <a:pPr lvl="2"/>
            <a:r>
              <a:rPr lang="es-VE" dirty="0"/>
              <a:t>Las contribuciones de las fuentes de servicio se mantienen sin cambios.</a:t>
            </a:r>
          </a:p>
          <a:p>
            <a:pPr lvl="2" algn="just"/>
            <a:r>
              <a:rPr lang="es-VE" dirty="0"/>
              <a:t>La componente de corriente continua de la corriente de cortocircuito decae a cero.</a:t>
            </a:r>
          </a:p>
          <a:p>
            <a:pPr lvl="2" algn="just"/>
            <a:r>
              <a:rPr lang="es-VE" dirty="0"/>
              <a:t>La contribución de los motores síncronos y de inducción decae a cero.</a:t>
            </a:r>
          </a:p>
          <a:p>
            <a:pPr lvl="2" algn="just"/>
            <a:r>
              <a:rPr lang="es-VE" dirty="0"/>
              <a:t>La reactancia </a:t>
            </a:r>
            <a:r>
              <a:rPr lang="es-VE" dirty="0" err="1"/>
              <a:t>subtransitoria</a:t>
            </a:r>
            <a:r>
              <a:rPr lang="es-VE" dirty="0"/>
              <a:t> del generador se sustituye por reactancia transitoria o un valor mayor que la reactancia </a:t>
            </a:r>
            <a:r>
              <a:rPr lang="es-VE" dirty="0" err="1"/>
              <a:t>subtransitoria</a:t>
            </a:r>
            <a:endParaRPr lang="es-VE" dirty="0"/>
          </a:p>
          <a:p>
            <a:endParaRPr lang="es-VE" dirty="0"/>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770416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Bajo voltaje en motores</a:t>
            </a:r>
          </a:p>
        </p:txBody>
      </p:sp>
      <p:sp>
        <p:nvSpPr>
          <p:cNvPr id="3" name="Marcador de contenido 2"/>
          <p:cNvSpPr>
            <a:spLocks noGrp="1"/>
          </p:cNvSpPr>
          <p:nvPr>
            <p:ph idx="1"/>
          </p:nvPr>
        </p:nvSpPr>
        <p:spPr/>
        <p:txBody>
          <a:bodyPr/>
          <a:lstStyle/>
          <a:p>
            <a:r>
              <a:rPr lang="es-VE" dirty="0"/>
              <a:t>Motores de potencia menor a 50hp</a:t>
            </a:r>
          </a:p>
          <a:p>
            <a:r>
              <a:rPr lang="es-VE" dirty="0"/>
              <a:t>Motores de potencia mayor a 50hp</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grpSp>
        <p:nvGrpSpPr>
          <p:cNvPr id="6" name="Grupo 5"/>
          <p:cNvGrpSpPr/>
          <p:nvPr/>
        </p:nvGrpSpPr>
        <p:grpSpPr>
          <a:xfrm>
            <a:off x="4909236" y="4891253"/>
            <a:ext cx="4082364" cy="1456952"/>
            <a:chOff x="3413811" y="4155373"/>
            <a:chExt cx="5101539" cy="1820685"/>
          </a:xfrm>
        </p:grpSpPr>
        <p:sp>
          <p:nvSpPr>
            <p:cNvPr id="9" name="Elipse 8"/>
            <p:cNvSpPr/>
            <p:nvPr/>
          </p:nvSpPr>
          <p:spPr>
            <a:xfrm>
              <a:off x="3413811" y="4923776"/>
              <a:ext cx="1052282" cy="105228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sz="5400" dirty="0">
                  <a:solidFill>
                    <a:schemeClr val="tx1"/>
                  </a:solidFill>
                </a:rPr>
                <a:t>G</a:t>
              </a:r>
            </a:p>
          </p:txBody>
        </p:sp>
        <p:sp>
          <p:nvSpPr>
            <p:cNvPr id="10" name="Elipse 9"/>
            <p:cNvSpPr/>
            <p:nvPr/>
          </p:nvSpPr>
          <p:spPr>
            <a:xfrm>
              <a:off x="7463068" y="4923776"/>
              <a:ext cx="1052282" cy="105228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sz="4400" dirty="0">
                  <a:solidFill>
                    <a:schemeClr val="tx1"/>
                  </a:solidFill>
                </a:rPr>
                <a:t>M</a:t>
              </a:r>
            </a:p>
          </p:txBody>
        </p:sp>
        <p:cxnSp>
          <p:nvCxnSpPr>
            <p:cNvPr id="12" name="Conector recto 11"/>
            <p:cNvCxnSpPr>
              <a:stCxn id="9" idx="6"/>
              <a:endCxn id="10" idx="2"/>
            </p:cNvCxnSpPr>
            <p:nvPr/>
          </p:nvCxnSpPr>
          <p:spPr>
            <a:xfrm>
              <a:off x="4466093" y="5449917"/>
              <a:ext cx="2996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a:off x="6878980" y="4789810"/>
              <a:ext cx="0" cy="11862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2" name="Imagen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155373"/>
              <a:ext cx="2176063" cy="1134997"/>
            </a:xfrm>
            <a:prstGeom prst="rect">
              <a:avLst/>
            </a:prstGeom>
          </p:spPr>
        </p:pic>
      </p:grpSp>
    </p:spTree>
    <p:extLst>
      <p:ext uri="{BB962C8B-B14F-4D97-AF65-F5344CB8AC3E}">
        <p14:creationId xmlns:p14="http://schemas.microsoft.com/office/powerpoint/2010/main" val="2118575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Bajo voltaje en motores</a:t>
            </a:r>
          </a:p>
        </p:txBody>
      </p:sp>
      <p:sp>
        <p:nvSpPr>
          <p:cNvPr id="3" name="Marcador de contenido 2"/>
          <p:cNvSpPr>
            <a:spLocks noGrp="1"/>
          </p:cNvSpPr>
          <p:nvPr>
            <p:ph idx="1"/>
          </p:nvPr>
        </p:nvSpPr>
        <p:spPr>
          <a:xfrm>
            <a:off x="628650" y="1825625"/>
            <a:ext cx="7886700" cy="3889375"/>
          </a:xfrm>
        </p:spPr>
        <p:txBody>
          <a:bodyPr>
            <a:normAutofit fontScale="85000" lnSpcReduction="20000"/>
          </a:bodyPr>
          <a:lstStyle/>
          <a:p>
            <a:r>
              <a:rPr lang="es-VE" dirty="0"/>
              <a:t>Criterio de selección de protecciones</a:t>
            </a:r>
          </a:p>
          <a:p>
            <a:pPr lvl="1"/>
            <a:r>
              <a:rPr lang="es-VE" dirty="0"/>
              <a:t>Baja Tensión, interruptores automáticos de alimentación sin fusible</a:t>
            </a:r>
          </a:p>
          <a:p>
            <a:pPr lvl="1"/>
            <a:endParaRPr lang="es-VE" dirty="0"/>
          </a:p>
          <a:p>
            <a:pPr lvl="1"/>
            <a:endParaRPr lang="es-VE" dirty="0"/>
          </a:p>
          <a:p>
            <a:pPr lvl="1"/>
            <a:r>
              <a:rPr lang="es-VE" dirty="0"/>
              <a:t>Fusible de baja tensión disyuntores de potencia</a:t>
            </a:r>
          </a:p>
          <a:p>
            <a:pPr lvl="1"/>
            <a:endParaRPr lang="es-VE" dirty="0"/>
          </a:p>
          <a:p>
            <a:pPr lvl="1"/>
            <a:endParaRPr lang="es-VE" dirty="0"/>
          </a:p>
          <a:p>
            <a:pPr lvl="1"/>
            <a:endParaRPr lang="es-VE" dirty="0"/>
          </a:p>
          <a:p>
            <a:pPr lvl="1"/>
            <a:r>
              <a:rPr lang="es-VE" dirty="0"/>
              <a:t>Moldeado - y aislantes de interruptores automáticos en caja</a:t>
            </a:r>
          </a:p>
          <a:p>
            <a:pPr lvl="2"/>
            <a:r>
              <a:rPr lang="es-VE" dirty="0"/>
              <a:t>Primer ciclo de moldeado - interruptor - carcasa aislada= MF × primer ciclo de corriente RMS o simétrica</a:t>
            </a:r>
          </a:p>
          <a:p>
            <a:pPr lvl="1"/>
            <a:r>
              <a:rPr lang="es-ES" dirty="0"/>
              <a:t>Los fusibles de baja tensión</a:t>
            </a:r>
          </a:p>
          <a:p>
            <a:pPr lvl="2"/>
            <a:r>
              <a:rPr lang="es-VE" dirty="0"/>
              <a:t>Primer ciclo de fusibles de baja tensión = MF × primer ciclo de corriente RMS simétrica</a:t>
            </a:r>
          </a:p>
          <a:p>
            <a:pPr lvl="2"/>
            <a:endParaRPr lang="es-ES"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5" name="Picture 2"/>
          <p:cNvPicPr>
            <a:picLocks noChangeAspect="1" noChangeArrowheads="1"/>
          </p:cNvPicPr>
          <p:nvPr/>
        </p:nvPicPr>
        <p:blipFill>
          <a:blip r:embed="rId2" cstate="print"/>
          <a:srcRect/>
          <a:stretch>
            <a:fillRect/>
          </a:stretch>
        </p:blipFill>
        <p:spPr bwMode="auto">
          <a:xfrm>
            <a:off x="2828580" y="2348743"/>
            <a:ext cx="1981546" cy="69495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2828580" y="3324680"/>
            <a:ext cx="2407121" cy="703111"/>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2921919" y="5655306"/>
            <a:ext cx="2220441" cy="681362"/>
          </a:xfrm>
          <a:prstGeom prst="rect">
            <a:avLst/>
          </a:prstGeom>
          <a:noFill/>
          <a:ln w="9525">
            <a:noFill/>
            <a:miter lim="800000"/>
            <a:headEnd/>
            <a:tailEnd/>
          </a:ln>
        </p:spPr>
      </p:pic>
    </p:spTree>
    <p:extLst>
      <p:ext uri="{BB962C8B-B14F-4D97-AF65-F5344CB8AC3E}">
        <p14:creationId xmlns:p14="http://schemas.microsoft.com/office/powerpoint/2010/main" val="2033841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Bajo voltaje en motores</a:t>
            </a:r>
          </a:p>
        </p:txBody>
      </p:sp>
      <p:sp>
        <p:nvSpPr>
          <p:cNvPr id="3" name="Marcador de contenido 2"/>
          <p:cNvSpPr>
            <a:spLocks noGrp="1"/>
          </p:cNvSpPr>
          <p:nvPr>
            <p:ph idx="1"/>
          </p:nvPr>
        </p:nvSpPr>
        <p:spPr/>
        <p:txBody>
          <a:bodyPr/>
          <a:lstStyle/>
          <a:p>
            <a:r>
              <a:rPr lang="es-VE" dirty="0"/>
              <a:t>Calculo para selección de interruptor según capacidades</a:t>
            </a:r>
          </a:p>
          <a:p>
            <a:pPr lvl="1"/>
            <a:r>
              <a:rPr lang="es-VE" dirty="0"/>
              <a:t>10000A simétricos o menos</a:t>
            </a:r>
          </a:p>
          <a:p>
            <a:pPr marL="457200" lvl="1" indent="0">
              <a:buNone/>
            </a:pPr>
            <a:endParaRPr lang="es-VE" dirty="0"/>
          </a:p>
          <a:p>
            <a:pPr marL="457200" lvl="1" indent="0">
              <a:buNone/>
            </a:pPr>
            <a:endParaRPr lang="es-VE" dirty="0"/>
          </a:p>
          <a:p>
            <a:pPr lvl="1"/>
            <a:r>
              <a:rPr lang="es-VE" dirty="0"/>
              <a:t>10000A&lt; Capacidad &lt;=20000A simétricos</a:t>
            </a:r>
          </a:p>
          <a:p>
            <a:pPr lvl="1"/>
            <a:endParaRPr lang="es-VE" dirty="0"/>
          </a:p>
          <a:p>
            <a:pPr lvl="1"/>
            <a:endParaRPr lang="es-VE" dirty="0"/>
          </a:p>
          <a:p>
            <a:pPr lvl="1"/>
            <a:r>
              <a:rPr lang="es-VE" dirty="0"/>
              <a:t>Superior a 20000 Simétrica</a:t>
            </a:r>
          </a:p>
          <a:p>
            <a:pPr lvl="1"/>
            <a:endParaRPr lang="es-ES"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5" name="Picture 4"/>
          <p:cNvPicPr>
            <a:picLocks noChangeAspect="1" noChangeArrowheads="1"/>
          </p:cNvPicPr>
          <p:nvPr/>
        </p:nvPicPr>
        <p:blipFill>
          <a:blip r:embed="rId2" cstate="print"/>
          <a:srcRect/>
          <a:stretch>
            <a:fillRect/>
          </a:stretch>
        </p:blipFill>
        <p:spPr bwMode="auto">
          <a:xfrm>
            <a:off x="2264081" y="3097486"/>
            <a:ext cx="2388592" cy="826471"/>
          </a:xfrm>
          <a:prstGeom prst="rect">
            <a:avLst/>
          </a:prstGeom>
          <a:noFill/>
          <a:ln w="9525">
            <a:noFill/>
            <a:miter lim="800000"/>
            <a:headEnd/>
            <a:tailEnd/>
          </a:ln>
        </p:spPr>
      </p:pic>
      <p:pic>
        <p:nvPicPr>
          <p:cNvPr id="6" name="Picture 5"/>
          <p:cNvPicPr>
            <a:picLocks noChangeAspect="1" noChangeArrowheads="1"/>
          </p:cNvPicPr>
          <p:nvPr/>
        </p:nvPicPr>
        <p:blipFill>
          <a:blip r:embed="rId3" cstate="print"/>
          <a:srcRect/>
          <a:stretch>
            <a:fillRect/>
          </a:stretch>
        </p:blipFill>
        <p:spPr bwMode="auto">
          <a:xfrm>
            <a:off x="2264081" y="4144838"/>
            <a:ext cx="2983246" cy="787400"/>
          </a:xfrm>
          <a:prstGeom prst="rect">
            <a:avLst/>
          </a:prstGeom>
          <a:noFill/>
          <a:ln w="9525">
            <a:noFill/>
            <a:miter lim="800000"/>
            <a:headEnd/>
            <a:tailEnd/>
          </a:ln>
        </p:spPr>
      </p:pic>
      <p:pic>
        <p:nvPicPr>
          <p:cNvPr id="7" name="Picture 6"/>
          <p:cNvPicPr>
            <a:picLocks noChangeAspect="1" noChangeArrowheads="1"/>
          </p:cNvPicPr>
          <p:nvPr/>
        </p:nvPicPr>
        <p:blipFill>
          <a:blip r:embed="rId4" cstate="print"/>
          <a:srcRect/>
          <a:stretch>
            <a:fillRect/>
          </a:stretch>
        </p:blipFill>
        <p:spPr bwMode="auto">
          <a:xfrm>
            <a:off x="2264081" y="5374000"/>
            <a:ext cx="3138702" cy="936104"/>
          </a:xfrm>
          <a:prstGeom prst="rect">
            <a:avLst/>
          </a:prstGeom>
          <a:noFill/>
          <a:ln w="9525">
            <a:noFill/>
            <a:miter lim="800000"/>
            <a:headEnd/>
            <a:tailEnd/>
          </a:ln>
        </p:spPr>
      </p:pic>
    </p:spTree>
    <p:extLst>
      <p:ext uri="{BB962C8B-B14F-4D97-AF65-F5344CB8AC3E}">
        <p14:creationId xmlns:p14="http://schemas.microsoft.com/office/powerpoint/2010/main" val="2041341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Bajo voltaje en motores</a:t>
            </a:r>
          </a:p>
        </p:txBody>
      </p:sp>
      <p:sp>
        <p:nvSpPr>
          <p:cNvPr id="3" name="Marcador de contenido 2"/>
          <p:cNvSpPr>
            <a:spLocks noGrp="1"/>
          </p:cNvSpPr>
          <p:nvPr>
            <p:ph idx="1"/>
          </p:nvPr>
        </p:nvSpPr>
        <p:spPr/>
        <p:txBody>
          <a:bodyPr/>
          <a:lstStyle/>
          <a:p>
            <a:r>
              <a:rPr lang="es-VE" dirty="0"/>
              <a:t>Los fusibles de baja tensión</a:t>
            </a:r>
          </a:p>
          <a:p>
            <a:pPr lvl="1"/>
            <a:r>
              <a:rPr lang="es-VE" dirty="0"/>
              <a:t>Primer ciclo de fusibles de baja tensión = MF × primer ciclo de corriente RMS simétrica</a:t>
            </a:r>
          </a:p>
          <a:p>
            <a:pPr lvl="1"/>
            <a:endParaRPr lang="es-ES"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8" name="Picture 2"/>
          <p:cNvPicPr>
            <a:picLocks noChangeAspect="1" noChangeArrowheads="1"/>
          </p:cNvPicPr>
          <p:nvPr/>
        </p:nvPicPr>
        <p:blipFill>
          <a:blip r:embed="rId2" cstate="print"/>
          <a:srcRect/>
          <a:stretch>
            <a:fillRect/>
          </a:stretch>
        </p:blipFill>
        <p:spPr bwMode="auto">
          <a:xfrm>
            <a:off x="2794980" y="3170685"/>
            <a:ext cx="3275620" cy="1005154"/>
          </a:xfrm>
          <a:prstGeom prst="rect">
            <a:avLst/>
          </a:prstGeom>
          <a:noFill/>
          <a:ln w="9525">
            <a:noFill/>
            <a:miter lim="800000"/>
            <a:headEnd/>
            <a:tailEnd/>
          </a:ln>
        </p:spPr>
      </p:pic>
    </p:spTree>
    <p:extLst>
      <p:ext uri="{BB962C8B-B14F-4D97-AF65-F5344CB8AC3E}">
        <p14:creationId xmlns:p14="http://schemas.microsoft.com/office/powerpoint/2010/main" val="2437826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Modelo de maquinas rotativas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047189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p:txBody>
          <a:bodyPr/>
          <a:lstStyle/>
          <a:p>
            <a:r>
              <a:rPr lang="es-VE" dirty="0"/>
              <a:t>Categorías del calculo de dispositivos en función del dispositivo</a:t>
            </a:r>
          </a:p>
          <a:p>
            <a:pPr lvl="1"/>
            <a:r>
              <a:rPr lang="es-VE" dirty="0"/>
              <a:t>Generadores síncronos</a:t>
            </a:r>
          </a:p>
          <a:p>
            <a:pPr lvl="1"/>
            <a:r>
              <a:rPr lang="es-VE" dirty="0"/>
              <a:t>Motores síncronos y condensadores</a:t>
            </a:r>
          </a:p>
          <a:p>
            <a:pPr lvl="1"/>
            <a:r>
              <a:rPr lang="es-VE" dirty="0"/>
              <a:t>Máquinas de inducción</a:t>
            </a:r>
          </a:p>
          <a:p>
            <a:pPr lvl="1"/>
            <a:r>
              <a:rPr lang="es-VE" dirty="0"/>
              <a:t>Sistemas de suministro eléctrico</a:t>
            </a:r>
          </a:p>
          <a:p>
            <a:pPr lvl="1"/>
            <a:r>
              <a:rPr lang="es-VE" dirty="0"/>
              <a:t>Motores de CA de velocidad ajustable de inducción de corriente continua o con suministro de corriente CA en estado sólido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Tree>
    <p:extLst>
      <p:ext uri="{BB962C8B-B14F-4D97-AF65-F5344CB8AC3E}">
        <p14:creationId xmlns:p14="http://schemas.microsoft.com/office/powerpoint/2010/main" val="3887360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a:xfrm>
            <a:off x="628650" y="1825625"/>
            <a:ext cx="3841750" cy="3444875"/>
          </a:xfrm>
        </p:spPr>
        <p:txBody>
          <a:bodyPr>
            <a:normAutofit fontScale="77500" lnSpcReduction="20000"/>
          </a:bodyPr>
          <a:lstStyle/>
          <a:p>
            <a:r>
              <a:rPr lang="es-VE" dirty="0"/>
              <a:t>Las reactancias de la máquina se modelan con factores adecuados de multiplicación aplicables a las resistencias y reactancias, de manera que la relación X/R se mantiene</a:t>
            </a:r>
          </a:p>
          <a:p>
            <a:r>
              <a:rPr lang="es-VE" dirty="0"/>
              <a:t>La corriente total antes y después de la transición (pre y post falla) no debería cambiar. La componente DC es igual en magnitud a la componente AC, pero de polaridad opuesta.</a:t>
            </a:r>
          </a:p>
          <a:p>
            <a:endParaRPr lang="es-VE" dirty="0"/>
          </a:p>
        </p:txBody>
      </p:sp>
      <p:grpSp>
        <p:nvGrpSpPr>
          <p:cNvPr id="41" name="Grupo 40"/>
          <p:cNvGrpSpPr/>
          <p:nvPr/>
        </p:nvGrpSpPr>
        <p:grpSpPr>
          <a:xfrm>
            <a:off x="5232400" y="1791256"/>
            <a:ext cx="3030608" cy="3479244"/>
            <a:chOff x="5702300" y="1968500"/>
            <a:chExt cx="3030608" cy="3479244"/>
          </a:xfrm>
        </p:grpSpPr>
        <p:sp>
          <p:nvSpPr>
            <p:cNvPr id="5" name="Elipse 4"/>
            <p:cNvSpPr/>
            <p:nvPr/>
          </p:nvSpPr>
          <p:spPr>
            <a:xfrm>
              <a:off x="6154419" y="2181821"/>
              <a:ext cx="556260" cy="55344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dirty="0">
                  <a:solidFill>
                    <a:schemeClr val="tx1"/>
                  </a:solidFill>
                </a:rPr>
                <a:t>M</a:t>
              </a:r>
            </a:p>
          </p:txBody>
        </p:sp>
        <p:cxnSp>
          <p:nvCxnSpPr>
            <p:cNvPr id="7" name="Conector recto 6"/>
            <p:cNvCxnSpPr/>
            <p:nvPr/>
          </p:nvCxnSpPr>
          <p:spPr>
            <a:xfrm>
              <a:off x="5702300" y="3390900"/>
              <a:ext cx="15367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5702300" y="4699000"/>
              <a:ext cx="15367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curvado 13"/>
            <p:cNvCxnSpPr/>
            <p:nvPr/>
          </p:nvCxnSpPr>
          <p:spPr>
            <a:xfrm rot="16200000" flipH="1">
              <a:off x="6016625" y="4727575"/>
              <a:ext cx="482600" cy="425450"/>
            </a:xfrm>
            <a:prstGeom prst="curvedConnector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6432550" y="5078412"/>
              <a:ext cx="611258" cy="369332"/>
            </a:xfrm>
            <a:prstGeom prst="rect">
              <a:avLst/>
            </a:prstGeom>
            <a:noFill/>
          </p:spPr>
          <p:txBody>
            <a:bodyPr wrap="none" rtlCol="0">
              <a:spAutoFit/>
            </a:bodyPr>
            <a:lstStyle/>
            <a:p>
              <a:r>
                <a:rPr lang="es-VE" dirty="0"/>
                <a:t>Falla</a:t>
              </a:r>
            </a:p>
          </p:txBody>
        </p:sp>
        <p:sp>
          <p:nvSpPr>
            <p:cNvPr id="16" name="CuadroTexto 15"/>
            <p:cNvSpPr txBox="1"/>
            <p:nvPr/>
          </p:nvSpPr>
          <p:spPr>
            <a:xfrm>
              <a:off x="7043808" y="1968500"/>
              <a:ext cx="1689100" cy="923330"/>
            </a:xfrm>
            <a:prstGeom prst="rect">
              <a:avLst/>
            </a:prstGeom>
            <a:noFill/>
          </p:spPr>
          <p:txBody>
            <a:bodyPr wrap="square" rtlCol="0">
              <a:spAutoFit/>
            </a:bodyPr>
            <a:lstStyle/>
            <a:p>
              <a:r>
                <a:rPr lang="es-VE" dirty="0"/>
                <a:t>Maquina de inducción o síncrona</a:t>
              </a:r>
            </a:p>
          </p:txBody>
        </p:sp>
        <p:grpSp>
          <p:nvGrpSpPr>
            <p:cNvPr id="30" name="Grupo 29"/>
            <p:cNvGrpSpPr/>
            <p:nvPr/>
          </p:nvGrpSpPr>
          <p:grpSpPr>
            <a:xfrm rot="5400000">
              <a:off x="6156304" y="3896103"/>
              <a:ext cx="691792" cy="139300"/>
              <a:chOff x="4414044" y="5975350"/>
              <a:chExt cx="1710530" cy="278600"/>
            </a:xfrm>
          </p:grpSpPr>
          <p:cxnSp>
            <p:nvCxnSpPr>
              <p:cNvPr id="18" name="Conector recto 17"/>
              <p:cNvCxnSpPr/>
              <p:nvPr/>
            </p:nvCxnSpPr>
            <p:spPr>
              <a:xfrm flipV="1">
                <a:off x="4414044" y="5982818"/>
                <a:ext cx="284956"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4985544" y="5982818"/>
                <a:ext cx="284956"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flipV="1">
                <a:off x="5547122" y="5975350"/>
                <a:ext cx="284956"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4696222" y="5982818"/>
                <a:ext cx="289322"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5264348" y="5975668"/>
                <a:ext cx="289322"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a:off x="5835252" y="5975350"/>
                <a:ext cx="289322" cy="2711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 name="Conector recto 33"/>
            <p:cNvCxnSpPr/>
            <p:nvPr/>
          </p:nvCxnSpPr>
          <p:spPr>
            <a:xfrm flipH="1">
              <a:off x="6432549" y="2743200"/>
              <a:ext cx="1" cy="876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6440172" y="4305052"/>
              <a:ext cx="0" cy="38600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0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p:txBody>
          <a:bodyPr>
            <a:normAutofit/>
          </a:bodyPr>
          <a:lstStyle/>
          <a:p>
            <a:r>
              <a:rPr lang="es-VE" dirty="0"/>
              <a:t>Circuito equivalente de maquinas rotativas</a:t>
            </a:r>
          </a:p>
          <a:p>
            <a:pPr lvl="1"/>
            <a:r>
              <a:rPr lang="es-VE" dirty="0"/>
              <a:t>Todos los motores y generadores de sistema conectado se supone que están operando a menos que se indique lo contrario. Esta suposición produce las corrientes de cortocircuito más alta calculados ya que los aportes de máquinas rotativas se maximizan</a:t>
            </a:r>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pic>
        <p:nvPicPr>
          <p:cNvPr id="6" name="Imagen 5"/>
          <p:cNvPicPr>
            <a:picLocks noChangeAspect="1"/>
          </p:cNvPicPr>
          <p:nvPr/>
        </p:nvPicPr>
        <p:blipFill>
          <a:blip r:embed="rId2"/>
          <a:stretch>
            <a:fillRect/>
          </a:stretch>
        </p:blipFill>
        <p:spPr>
          <a:xfrm>
            <a:off x="6794499" y="4419994"/>
            <a:ext cx="2335089" cy="2072391"/>
          </a:xfrm>
          <a:prstGeom prst="rect">
            <a:avLst/>
          </a:prstGeom>
        </p:spPr>
      </p:pic>
    </p:spTree>
    <p:extLst>
      <p:ext uri="{BB962C8B-B14F-4D97-AF65-F5344CB8AC3E}">
        <p14:creationId xmlns:p14="http://schemas.microsoft.com/office/powerpoint/2010/main" val="4006857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p:txBody>
          <a:bodyPr/>
          <a:lstStyle/>
          <a:p>
            <a:r>
              <a:rPr lang="es-VE" dirty="0"/>
              <a:t>Circuito equivalente de maquinas rotativas </a:t>
            </a:r>
          </a:p>
          <a:p>
            <a:pPr lvl="1"/>
            <a:r>
              <a:rPr lang="es-VE" dirty="0"/>
              <a:t>Generador síncrono</a:t>
            </a:r>
          </a:p>
          <a:p>
            <a:pPr lvl="2"/>
            <a:r>
              <a:rPr lang="es-VE" dirty="0"/>
              <a:t>Para efectos de cálculos de la corriente de cortocircuito, estándares de la industria han establecido tres nombres específicos para los valores de esta reactancia variable, llamados reactancia </a:t>
            </a:r>
            <a:r>
              <a:rPr lang="es-VE" dirty="0" err="1"/>
              <a:t>subtransitoria</a:t>
            </a:r>
            <a:r>
              <a:rPr lang="es-VE" dirty="0"/>
              <a:t>, reactancia transitoria, y la reactancia sincrónica.</a:t>
            </a:r>
          </a:p>
          <a:p>
            <a:pPr lvl="3"/>
            <a:r>
              <a:rPr lang="es-VE" i="1" dirty="0" err="1"/>
              <a:t>X</a:t>
            </a:r>
            <a:r>
              <a:rPr lang="es-VE" i="1" baseline="-25000" dirty="0" err="1"/>
              <a:t>d</a:t>
            </a:r>
            <a:r>
              <a:rPr lang="es-VE" i="1" dirty="0"/>
              <a:t>’’ </a:t>
            </a:r>
            <a:r>
              <a:rPr lang="es-VE" dirty="0"/>
              <a:t>: Reactancia </a:t>
            </a:r>
            <a:r>
              <a:rPr lang="es-VE" dirty="0" err="1"/>
              <a:t>subtransitoria</a:t>
            </a:r>
            <a:endParaRPr lang="es-VE" dirty="0"/>
          </a:p>
          <a:p>
            <a:pPr lvl="3"/>
            <a:r>
              <a:rPr lang="es-VE" i="1" dirty="0" err="1"/>
              <a:t>X</a:t>
            </a:r>
            <a:r>
              <a:rPr lang="es-VE" i="1" baseline="-25000" dirty="0" err="1"/>
              <a:t>d</a:t>
            </a:r>
            <a:r>
              <a:rPr lang="es-VE" i="1" dirty="0"/>
              <a:t>’ </a:t>
            </a:r>
            <a:r>
              <a:rPr lang="es-VE" dirty="0"/>
              <a:t>: Reactancia transitoria</a:t>
            </a:r>
          </a:p>
          <a:p>
            <a:pPr lvl="3"/>
            <a:r>
              <a:rPr lang="es-VE" i="1" dirty="0" err="1"/>
              <a:t>X</a:t>
            </a:r>
            <a:r>
              <a:rPr lang="es-VE" i="1" baseline="-25000" dirty="0" err="1"/>
              <a:t>d</a:t>
            </a:r>
            <a:r>
              <a:rPr lang="es-VE" dirty="0"/>
              <a:t> : Reactancia síncrona</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grpSp>
        <p:nvGrpSpPr>
          <p:cNvPr id="30" name="Grupo 29"/>
          <p:cNvGrpSpPr/>
          <p:nvPr/>
        </p:nvGrpSpPr>
        <p:grpSpPr>
          <a:xfrm>
            <a:off x="5487258" y="4024945"/>
            <a:ext cx="3378950" cy="2323259"/>
            <a:chOff x="369158" y="3043676"/>
            <a:chExt cx="3378950" cy="2323259"/>
          </a:xfrm>
        </p:grpSpPr>
        <p:grpSp>
          <p:nvGrpSpPr>
            <p:cNvPr id="31" name="Grupo 30"/>
            <p:cNvGrpSpPr/>
            <p:nvPr/>
          </p:nvGrpSpPr>
          <p:grpSpPr>
            <a:xfrm>
              <a:off x="369158" y="3043676"/>
              <a:ext cx="3378950" cy="2323259"/>
              <a:chOff x="369158" y="3043676"/>
              <a:chExt cx="3378950" cy="2323259"/>
            </a:xfrm>
          </p:grpSpPr>
          <p:sp>
            <p:nvSpPr>
              <p:cNvPr id="33" name="Elipse 32"/>
              <p:cNvSpPr/>
              <p:nvPr/>
            </p:nvSpPr>
            <p:spPr>
              <a:xfrm>
                <a:off x="369158" y="3840240"/>
                <a:ext cx="890989" cy="89098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sz="3200" dirty="0">
                    <a:solidFill>
                      <a:schemeClr val="tx1"/>
                    </a:solidFill>
                  </a:rPr>
                  <a:t>E</a:t>
                </a:r>
              </a:p>
            </p:txBody>
          </p:sp>
          <p:cxnSp>
            <p:nvCxnSpPr>
              <p:cNvPr id="34" name="Conector recto 33"/>
              <p:cNvCxnSpPr>
                <a:stCxn id="33" idx="0"/>
              </p:cNvCxnSpPr>
              <p:nvPr/>
            </p:nvCxnSpPr>
            <p:spPr>
              <a:xfrm flipH="1" flipV="1">
                <a:off x="814652" y="3299254"/>
                <a:ext cx="1" cy="54098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814652" y="3299254"/>
                <a:ext cx="836498" cy="32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cto 35"/>
              <p:cNvCxnSpPr>
                <a:stCxn id="33" idx="4"/>
              </p:cNvCxnSpPr>
              <p:nvPr/>
            </p:nvCxnSpPr>
            <p:spPr>
              <a:xfrm flipH="1">
                <a:off x="814652" y="4731229"/>
                <a:ext cx="1" cy="5327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cto 36"/>
              <p:cNvCxnSpPr/>
              <p:nvPr/>
            </p:nvCxnSpPr>
            <p:spPr>
              <a:xfrm>
                <a:off x="814652" y="5264441"/>
                <a:ext cx="20768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upo 37"/>
              <p:cNvGrpSpPr/>
              <p:nvPr/>
            </p:nvGrpSpPr>
            <p:grpSpPr>
              <a:xfrm>
                <a:off x="1651150" y="3228342"/>
                <a:ext cx="594105" cy="141823"/>
                <a:chOff x="1519639" y="3690644"/>
                <a:chExt cx="1555058" cy="371219"/>
              </a:xfrm>
            </p:grpSpPr>
            <p:sp>
              <p:nvSpPr>
                <p:cNvPr id="42" name="Arco 41"/>
                <p:cNvSpPr/>
                <p:nvPr/>
              </p:nvSpPr>
              <p:spPr>
                <a:xfrm>
                  <a:off x="1519639"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43" name="Arco 42"/>
                <p:cNvSpPr/>
                <p:nvPr/>
              </p:nvSpPr>
              <p:spPr>
                <a:xfrm>
                  <a:off x="1911350"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44" name="Arco 43"/>
                <p:cNvSpPr/>
                <p:nvPr/>
              </p:nvSpPr>
              <p:spPr>
                <a:xfrm>
                  <a:off x="2299038" y="370709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45" name="Arco 44"/>
                <p:cNvSpPr/>
                <p:nvPr/>
              </p:nvSpPr>
              <p:spPr>
                <a:xfrm>
                  <a:off x="2682986" y="3707557"/>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grpSp>
          <p:cxnSp>
            <p:nvCxnSpPr>
              <p:cNvPr id="39" name="Conector recto 38"/>
              <p:cNvCxnSpPr/>
              <p:nvPr/>
            </p:nvCxnSpPr>
            <p:spPr>
              <a:xfrm>
                <a:off x="2245254" y="3302484"/>
                <a:ext cx="62016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CuadroTexto 39"/>
              <p:cNvSpPr txBox="1"/>
              <p:nvPr/>
            </p:nvSpPr>
            <p:spPr>
              <a:xfrm>
                <a:off x="2865420" y="3043676"/>
                <a:ext cx="600036" cy="369332"/>
              </a:xfrm>
              <a:prstGeom prst="rect">
                <a:avLst/>
              </a:prstGeom>
              <a:noFill/>
            </p:spPr>
            <p:txBody>
              <a:bodyPr wrap="none" rtlCol="0">
                <a:spAutoFit/>
              </a:bodyPr>
              <a:lstStyle/>
              <a:p>
                <a:r>
                  <a:rPr lang="es-VE" dirty="0"/>
                  <a:t>Fase</a:t>
                </a:r>
              </a:p>
            </p:txBody>
          </p:sp>
          <p:sp>
            <p:nvSpPr>
              <p:cNvPr id="41" name="CuadroTexto 40"/>
              <p:cNvSpPr txBox="1"/>
              <p:nvPr/>
            </p:nvSpPr>
            <p:spPr>
              <a:xfrm>
                <a:off x="2901914" y="4997603"/>
                <a:ext cx="846194" cy="369332"/>
              </a:xfrm>
              <a:prstGeom prst="rect">
                <a:avLst/>
              </a:prstGeom>
              <a:noFill/>
            </p:spPr>
            <p:txBody>
              <a:bodyPr wrap="none" rtlCol="0">
                <a:spAutoFit/>
              </a:bodyPr>
              <a:lstStyle/>
              <a:p>
                <a:r>
                  <a:rPr lang="es-VE" dirty="0"/>
                  <a:t>Neutro</a:t>
                </a:r>
              </a:p>
            </p:txBody>
          </p:sp>
        </p:grpSp>
        <p:sp>
          <p:nvSpPr>
            <p:cNvPr id="32" name="CuadroTexto 31"/>
            <p:cNvSpPr txBox="1"/>
            <p:nvPr/>
          </p:nvSpPr>
          <p:spPr>
            <a:xfrm>
              <a:off x="1523841" y="3265965"/>
              <a:ext cx="681597" cy="307777"/>
            </a:xfrm>
            <a:prstGeom prst="rect">
              <a:avLst/>
            </a:prstGeom>
            <a:noFill/>
          </p:spPr>
          <p:txBody>
            <a:bodyPr wrap="none" rtlCol="0">
              <a:spAutoFit/>
            </a:bodyPr>
            <a:lstStyle/>
            <a:p>
              <a:r>
                <a:rPr lang="es-VE" sz="1400" i="1" dirty="0">
                  <a:cs typeface="Arial" panose="020B0604020202020204" pitchFamily="34" charset="0"/>
                </a:rPr>
                <a:t>Z=</a:t>
              </a:r>
              <a:r>
                <a:rPr lang="es-VE" sz="1400" i="1" dirty="0" err="1">
                  <a:cs typeface="Arial" panose="020B0604020202020204" pitchFamily="34" charset="0"/>
                </a:rPr>
                <a:t>R+jX</a:t>
              </a:r>
              <a:endParaRPr lang="es-VE" sz="1400" i="1" dirty="0">
                <a:cs typeface="Arial" panose="020B0604020202020204" pitchFamily="34" charset="0"/>
              </a:endParaRPr>
            </a:p>
          </p:txBody>
        </p:sp>
      </p:grpSp>
    </p:spTree>
    <p:extLst>
      <p:ext uri="{BB962C8B-B14F-4D97-AF65-F5344CB8AC3E}">
        <p14:creationId xmlns:p14="http://schemas.microsoft.com/office/powerpoint/2010/main" val="127394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p:txBody>
          <a:bodyPr/>
          <a:lstStyle/>
          <a:p>
            <a:r>
              <a:rPr lang="es-VE" dirty="0"/>
              <a:t>Circuito equivalente de maquinas rotativas</a:t>
            </a:r>
          </a:p>
          <a:p>
            <a:pPr lvl="1"/>
            <a:r>
              <a:rPr lang="es-VE" dirty="0"/>
              <a:t>Motor síncrono</a:t>
            </a:r>
          </a:p>
          <a:p>
            <a:pPr lvl="2"/>
            <a:r>
              <a:rPr lang="es-VE" dirty="0"/>
              <a:t>Los motores síncronos suministran corriente a una falla tanto como generadores síncronos hacen. Cuando hay un falla esta provoca que la tensión del sistema sea baja, por lo que el motor síncrono recibe menos energía del sistema para hacer girar su carga. </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grpSp>
        <p:nvGrpSpPr>
          <p:cNvPr id="22" name="Grupo 21"/>
          <p:cNvGrpSpPr/>
          <p:nvPr/>
        </p:nvGrpSpPr>
        <p:grpSpPr>
          <a:xfrm>
            <a:off x="5487258" y="4024945"/>
            <a:ext cx="3378950" cy="2323259"/>
            <a:chOff x="369158" y="3043676"/>
            <a:chExt cx="3378950" cy="2323259"/>
          </a:xfrm>
        </p:grpSpPr>
        <p:grpSp>
          <p:nvGrpSpPr>
            <p:cNvPr id="23" name="Grupo 22"/>
            <p:cNvGrpSpPr/>
            <p:nvPr/>
          </p:nvGrpSpPr>
          <p:grpSpPr>
            <a:xfrm>
              <a:off x="369158" y="3043676"/>
              <a:ext cx="3378950" cy="2323259"/>
              <a:chOff x="369158" y="3043676"/>
              <a:chExt cx="3378950" cy="2323259"/>
            </a:xfrm>
          </p:grpSpPr>
          <p:sp>
            <p:nvSpPr>
              <p:cNvPr id="25" name="Elipse 24"/>
              <p:cNvSpPr/>
              <p:nvPr/>
            </p:nvSpPr>
            <p:spPr>
              <a:xfrm>
                <a:off x="369158" y="3840240"/>
                <a:ext cx="890989" cy="89098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sz="3200" dirty="0">
                    <a:solidFill>
                      <a:schemeClr val="tx1"/>
                    </a:solidFill>
                  </a:rPr>
                  <a:t>E</a:t>
                </a:r>
              </a:p>
            </p:txBody>
          </p:sp>
          <p:cxnSp>
            <p:nvCxnSpPr>
              <p:cNvPr id="26" name="Conector recto 25"/>
              <p:cNvCxnSpPr>
                <a:stCxn id="25" idx="0"/>
              </p:cNvCxnSpPr>
              <p:nvPr/>
            </p:nvCxnSpPr>
            <p:spPr>
              <a:xfrm flipH="1" flipV="1">
                <a:off x="814652" y="3299254"/>
                <a:ext cx="1" cy="54098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a:off x="814652" y="3299254"/>
                <a:ext cx="836498" cy="32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a:stCxn id="25" idx="4"/>
              </p:cNvCxnSpPr>
              <p:nvPr/>
            </p:nvCxnSpPr>
            <p:spPr>
              <a:xfrm flipH="1">
                <a:off x="814652" y="4731229"/>
                <a:ext cx="1" cy="5327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814652" y="5264441"/>
                <a:ext cx="20768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upo 29"/>
              <p:cNvGrpSpPr/>
              <p:nvPr/>
            </p:nvGrpSpPr>
            <p:grpSpPr>
              <a:xfrm>
                <a:off x="1651150" y="3228342"/>
                <a:ext cx="594105" cy="141823"/>
                <a:chOff x="1519639" y="3690644"/>
                <a:chExt cx="1555058" cy="371219"/>
              </a:xfrm>
            </p:grpSpPr>
            <p:sp>
              <p:nvSpPr>
                <p:cNvPr id="34" name="Arco 33"/>
                <p:cNvSpPr/>
                <p:nvPr/>
              </p:nvSpPr>
              <p:spPr>
                <a:xfrm>
                  <a:off x="1519639"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5" name="Arco 34"/>
                <p:cNvSpPr/>
                <p:nvPr/>
              </p:nvSpPr>
              <p:spPr>
                <a:xfrm>
                  <a:off x="1911350"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6" name="Arco 35"/>
                <p:cNvSpPr/>
                <p:nvPr/>
              </p:nvSpPr>
              <p:spPr>
                <a:xfrm>
                  <a:off x="2299038" y="370709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7" name="Arco 36"/>
                <p:cNvSpPr/>
                <p:nvPr/>
              </p:nvSpPr>
              <p:spPr>
                <a:xfrm>
                  <a:off x="2682986" y="3707557"/>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grpSp>
          <p:cxnSp>
            <p:nvCxnSpPr>
              <p:cNvPr id="31" name="Conector recto 30"/>
              <p:cNvCxnSpPr/>
              <p:nvPr/>
            </p:nvCxnSpPr>
            <p:spPr>
              <a:xfrm>
                <a:off x="2245254" y="3302484"/>
                <a:ext cx="62016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CuadroTexto 31"/>
              <p:cNvSpPr txBox="1"/>
              <p:nvPr/>
            </p:nvSpPr>
            <p:spPr>
              <a:xfrm>
                <a:off x="2865420" y="3043676"/>
                <a:ext cx="600036" cy="369332"/>
              </a:xfrm>
              <a:prstGeom prst="rect">
                <a:avLst/>
              </a:prstGeom>
              <a:noFill/>
            </p:spPr>
            <p:txBody>
              <a:bodyPr wrap="none" rtlCol="0">
                <a:spAutoFit/>
              </a:bodyPr>
              <a:lstStyle/>
              <a:p>
                <a:r>
                  <a:rPr lang="es-VE" dirty="0"/>
                  <a:t>Fase</a:t>
                </a:r>
              </a:p>
            </p:txBody>
          </p:sp>
          <p:sp>
            <p:nvSpPr>
              <p:cNvPr id="33" name="CuadroTexto 32"/>
              <p:cNvSpPr txBox="1"/>
              <p:nvPr/>
            </p:nvSpPr>
            <p:spPr>
              <a:xfrm>
                <a:off x="2901914" y="4997603"/>
                <a:ext cx="846194" cy="369332"/>
              </a:xfrm>
              <a:prstGeom prst="rect">
                <a:avLst/>
              </a:prstGeom>
              <a:noFill/>
            </p:spPr>
            <p:txBody>
              <a:bodyPr wrap="none" rtlCol="0">
                <a:spAutoFit/>
              </a:bodyPr>
              <a:lstStyle/>
              <a:p>
                <a:r>
                  <a:rPr lang="es-VE" dirty="0"/>
                  <a:t>Neutro</a:t>
                </a:r>
              </a:p>
            </p:txBody>
          </p:sp>
        </p:grpSp>
        <p:sp>
          <p:nvSpPr>
            <p:cNvPr id="24" name="CuadroTexto 23"/>
            <p:cNvSpPr txBox="1"/>
            <p:nvPr/>
          </p:nvSpPr>
          <p:spPr>
            <a:xfrm>
              <a:off x="1523841" y="3265965"/>
              <a:ext cx="681597" cy="307777"/>
            </a:xfrm>
            <a:prstGeom prst="rect">
              <a:avLst/>
            </a:prstGeom>
            <a:noFill/>
          </p:spPr>
          <p:txBody>
            <a:bodyPr wrap="none" rtlCol="0">
              <a:spAutoFit/>
            </a:bodyPr>
            <a:lstStyle/>
            <a:p>
              <a:r>
                <a:rPr lang="es-VE" sz="1400" i="1" dirty="0">
                  <a:cs typeface="Arial" panose="020B0604020202020204" pitchFamily="34" charset="0"/>
                </a:rPr>
                <a:t>Z=</a:t>
              </a:r>
              <a:r>
                <a:rPr lang="es-VE" sz="1400" i="1" dirty="0" err="1">
                  <a:cs typeface="Arial" panose="020B0604020202020204" pitchFamily="34" charset="0"/>
                </a:rPr>
                <a:t>R+jX</a:t>
              </a:r>
              <a:endParaRPr lang="es-VE" sz="1400" i="1" dirty="0">
                <a:cs typeface="Arial" panose="020B0604020202020204" pitchFamily="34" charset="0"/>
              </a:endParaRPr>
            </a:p>
          </p:txBody>
        </p:sp>
      </p:grpSp>
    </p:spTree>
    <p:extLst>
      <p:ext uri="{BB962C8B-B14F-4D97-AF65-F5344CB8AC3E}">
        <p14:creationId xmlns:p14="http://schemas.microsoft.com/office/powerpoint/2010/main" val="2363283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Modelo de maquinas rotativas</a:t>
            </a:r>
          </a:p>
        </p:txBody>
      </p:sp>
      <p:sp>
        <p:nvSpPr>
          <p:cNvPr id="3" name="Marcador de contenido 2"/>
          <p:cNvSpPr>
            <a:spLocks noGrp="1"/>
          </p:cNvSpPr>
          <p:nvPr>
            <p:ph idx="1"/>
          </p:nvPr>
        </p:nvSpPr>
        <p:spPr/>
        <p:txBody>
          <a:bodyPr/>
          <a:lstStyle/>
          <a:p>
            <a:r>
              <a:rPr lang="es-VE" dirty="0"/>
              <a:t>Circuito equivalente de maquinas rotativas</a:t>
            </a:r>
          </a:p>
          <a:p>
            <a:pPr lvl="1"/>
            <a:r>
              <a:rPr lang="es-VE" dirty="0"/>
              <a:t>Maquina de inducción</a:t>
            </a:r>
          </a:p>
          <a:p>
            <a:pPr lvl="2"/>
            <a:r>
              <a:rPr lang="es-VE" dirty="0"/>
              <a:t>Un motor de inducción de jaula de ardilla contribuirá a un corto circuito del sistema de alimentación, este es generado por inercia el accionamiento del motor en presencia de un flujo de campo producido por inducción a partir de estator en lugar de una corriente de campo continua del devanado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grpSp>
        <p:nvGrpSpPr>
          <p:cNvPr id="20" name="Grupo 19"/>
          <p:cNvGrpSpPr/>
          <p:nvPr/>
        </p:nvGrpSpPr>
        <p:grpSpPr>
          <a:xfrm>
            <a:off x="5487258" y="4024945"/>
            <a:ext cx="3378950" cy="2323259"/>
            <a:chOff x="369158" y="3043676"/>
            <a:chExt cx="3378950" cy="2323259"/>
          </a:xfrm>
        </p:grpSpPr>
        <p:grpSp>
          <p:nvGrpSpPr>
            <p:cNvPr id="21" name="Grupo 20"/>
            <p:cNvGrpSpPr/>
            <p:nvPr/>
          </p:nvGrpSpPr>
          <p:grpSpPr>
            <a:xfrm>
              <a:off x="369158" y="3043676"/>
              <a:ext cx="3378950" cy="2323259"/>
              <a:chOff x="369158" y="3043676"/>
              <a:chExt cx="3378950" cy="2323259"/>
            </a:xfrm>
          </p:grpSpPr>
          <p:sp>
            <p:nvSpPr>
              <p:cNvPr id="23" name="Elipse 22"/>
              <p:cNvSpPr/>
              <p:nvPr/>
            </p:nvSpPr>
            <p:spPr>
              <a:xfrm>
                <a:off x="369158" y="3840240"/>
                <a:ext cx="890989" cy="89098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VE" sz="3200" dirty="0">
                    <a:solidFill>
                      <a:schemeClr val="tx1"/>
                    </a:solidFill>
                  </a:rPr>
                  <a:t>E</a:t>
                </a:r>
              </a:p>
            </p:txBody>
          </p:sp>
          <p:cxnSp>
            <p:nvCxnSpPr>
              <p:cNvPr id="24" name="Conector recto 23"/>
              <p:cNvCxnSpPr>
                <a:stCxn id="23" idx="0"/>
              </p:cNvCxnSpPr>
              <p:nvPr/>
            </p:nvCxnSpPr>
            <p:spPr>
              <a:xfrm flipH="1" flipV="1">
                <a:off x="814652" y="3299254"/>
                <a:ext cx="1" cy="54098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814652" y="3299254"/>
                <a:ext cx="836498" cy="32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a:stCxn id="23" idx="4"/>
              </p:cNvCxnSpPr>
              <p:nvPr/>
            </p:nvCxnSpPr>
            <p:spPr>
              <a:xfrm flipH="1">
                <a:off x="814652" y="4731229"/>
                <a:ext cx="1" cy="5327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a:off x="814652" y="5264441"/>
                <a:ext cx="20768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upo 27"/>
              <p:cNvGrpSpPr/>
              <p:nvPr/>
            </p:nvGrpSpPr>
            <p:grpSpPr>
              <a:xfrm>
                <a:off x="1651150" y="3228342"/>
                <a:ext cx="594105" cy="141823"/>
                <a:chOff x="1519639" y="3690644"/>
                <a:chExt cx="1555058" cy="371219"/>
              </a:xfrm>
            </p:grpSpPr>
            <p:sp>
              <p:nvSpPr>
                <p:cNvPr id="32" name="Arco 31"/>
                <p:cNvSpPr/>
                <p:nvPr/>
              </p:nvSpPr>
              <p:spPr>
                <a:xfrm>
                  <a:off x="1519639"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3" name="Arco 32"/>
                <p:cNvSpPr/>
                <p:nvPr/>
              </p:nvSpPr>
              <p:spPr>
                <a:xfrm>
                  <a:off x="1911350" y="369064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4" name="Arco 33"/>
                <p:cNvSpPr/>
                <p:nvPr/>
              </p:nvSpPr>
              <p:spPr>
                <a:xfrm>
                  <a:off x="2299038" y="3707094"/>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sp>
              <p:nvSpPr>
                <p:cNvPr id="35" name="Arco 34"/>
                <p:cNvSpPr/>
                <p:nvPr/>
              </p:nvSpPr>
              <p:spPr>
                <a:xfrm>
                  <a:off x="2682986" y="3707557"/>
                  <a:ext cx="391711" cy="354306"/>
                </a:xfrm>
                <a:prstGeom prst="arc">
                  <a:avLst>
                    <a:gd name="adj1" fmla="val 10892889"/>
                    <a:gd name="adj2" fmla="val 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VE"/>
                </a:p>
              </p:txBody>
            </p:sp>
          </p:grpSp>
          <p:cxnSp>
            <p:nvCxnSpPr>
              <p:cNvPr id="29" name="Conector recto 28"/>
              <p:cNvCxnSpPr/>
              <p:nvPr/>
            </p:nvCxnSpPr>
            <p:spPr>
              <a:xfrm>
                <a:off x="2245254" y="3302484"/>
                <a:ext cx="62016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2865420" y="3043676"/>
                <a:ext cx="600036" cy="369332"/>
              </a:xfrm>
              <a:prstGeom prst="rect">
                <a:avLst/>
              </a:prstGeom>
              <a:noFill/>
            </p:spPr>
            <p:txBody>
              <a:bodyPr wrap="none" rtlCol="0">
                <a:spAutoFit/>
              </a:bodyPr>
              <a:lstStyle/>
              <a:p>
                <a:r>
                  <a:rPr lang="es-VE" dirty="0"/>
                  <a:t>Fase</a:t>
                </a:r>
              </a:p>
            </p:txBody>
          </p:sp>
          <p:sp>
            <p:nvSpPr>
              <p:cNvPr id="31" name="CuadroTexto 30"/>
              <p:cNvSpPr txBox="1"/>
              <p:nvPr/>
            </p:nvSpPr>
            <p:spPr>
              <a:xfrm>
                <a:off x="2901914" y="4997603"/>
                <a:ext cx="846194" cy="369332"/>
              </a:xfrm>
              <a:prstGeom prst="rect">
                <a:avLst/>
              </a:prstGeom>
              <a:noFill/>
            </p:spPr>
            <p:txBody>
              <a:bodyPr wrap="none" rtlCol="0">
                <a:spAutoFit/>
              </a:bodyPr>
              <a:lstStyle/>
              <a:p>
                <a:r>
                  <a:rPr lang="es-VE" dirty="0"/>
                  <a:t>Neutro</a:t>
                </a:r>
              </a:p>
            </p:txBody>
          </p:sp>
        </p:grpSp>
        <p:sp>
          <p:nvSpPr>
            <p:cNvPr id="22" name="CuadroTexto 21"/>
            <p:cNvSpPr txBox="1"/>
            <p:nvPr/>
          </p:nvSpPr>
          <p:spPr>
            <a:xfrm>
              <a:off x="1523841" y="3265965"/>
              <a:ext cx="681597" cy="307777"/>
            </a:xfrm>
            <a:prstGeom prst="rect">
              <a:avLst/>
            </a:prstGeom>
            <a:noFill/>
          </p:spPr>
          <p:txBody>
            <a:bodyPr wrap="none" rtlCol="0">
              <a:spAutoFit/>
            </a:bodyPr>
            <a:lstStyle/>
            <a:p>
              <a:r>
                <a:rPr lang="es-VE" sz="1400" i="1" dirty="0">
                  <a:cs typeface="Arial" panose="020B0604020202020204" pitchFamily="34" charset="0"/>
                </a:rPr>
                <a:t>Z=</a:t>
              </a:r>
              <a:r>
                <a:rPr lang="es-VE" sz="1400" i="1" dirty="0" err="1">
                  <a:cs typeface="Arial" panose="020B0604020202020204" pitchFamily="34" charset="0"/>
                </a:rPr>
                <a:t>R+jX</a:t>
              </a:r>
              <a:endParaRPr lang="es-VE" sz="1400" i="1" dirty="0">
                <a:cs typeface="Arial" panose="020B0604020202020204" pitchFamily="34" charset="0"/>
              </a:endParaRPr>
            </a:p>
          </p:txBody>
        </p:sp>
      </p:grpSp>
    </p:spTree>
    <p:extLst>
      <p:ext uri="{BB962C8B-B14F-4D97-AF65-F5344CB8AC3E}">
        <p14:creationId xmlns:p14="http://schemas.microsoft.com/office/powerpoint/2010/main" val="2656980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Factor multiplicador de impedancias en cálculos de corto circuito</a:t>
            </a:r>
            <a:endParaRPr lang="es-VE" dirty="0"/>
          </a:p>
        </p:txBody>
      </p:sp>
      <p:sp>
        <p:nvSpPr>
          <p:cNvPr id="3" name="Marcador de contenido 2"/>
          <p:cNvSpPr>
            <a:spLocks noGrp="1"/>
          </p:cNvSpPr>
          <p:nvPr>
            <p:ph idx="1"/>
          </p:nvPr>
        </p:nvSpPr>
        <p:spPr/>
        <p:txBody>
          <a:bodyPr/>
          <a:lstStyle/>
          <a:p>
            <a:r>
              <a:rPr lang="es-ES" dirty="0"/>
              <a:t>Dependiendo del tipo de maquina rotativa</a:t>
            </a:r>
          </a:p>
          <a:p>
            <a:pPr lvl="1"/>
            <a:r>
              <a:rPr lang="es-ES" dirty="0"/>
              <a:t>Se utilizan los valores de reactancias </a:t>
            </a:r>
          </a:p>
          <a:p>
            <a:pPr lvl="2"/>
            <a:r>
              <a:rPr lang="es-ES" dirty="0"/>
              <a:t>Transitorias</a:t>
            </a:r>
          </a:p>
          <a:p>
            <a:pPr lvl="2"/>
            <a:r>
              <a:rPr lang="es-ES" dirty="0" err="1"/>
              <a:t>Subtransitorias</a:t>
            </a:r>
            <a:endParaRPr lang="es-ES" dirty="0"/>
          </a:p>
          <a:p>
            <a:pPr lvl="2"/>
            <a:r>
              <a:rPr lang="es-ES" dirty="0"/>
              <a:t>Rotor bloqueado</a:t>
            </a:r>
          </a:p>
          <a:p>
            <a:pPr lvl="2"/>
            <a:endParaRPr lang="es-ES" dirty="0"/>
          </a:p>
          <a:p>
            <a:pPr lvl="2"/>
            <a:endParaRPr lang="es-ES" dirty="0"/>
          </a:p>
          <a:p>
            <a:pPr marL="914400" lvl="2" indent="0">
              <a:buNone/>
            </a:pPr>
            <a:endParaRPr lang="es-ES" dirty="0"/>
          </a:p>
          <a:p>
            <a:r>
              <a:rPr lang="es-ES" sz="2000" dirty="0">
                <a:solidFill>
                  <a:srgbClr val="FF0000"/>
                </a:solidFill>
              </a:rPr>
              <a:t>Las impedancias de equipos estáticos se suponen invariantes ene el tiempo</a:t>
            </a:r>
          </a:p>
          <a:p>
            <a:pPr lvl="1"/>
            <a:r>
              <a:rPr lang="es-ES" sz="1800" dirty="0">
                <a:solidFill>
                  <a:srgbClr val="FF0000"/>
                </a:solidFill>
              </a:rPr>
              <a:t>Los armónicos y la saturación son despreciables</a:t>
            </a:r>
          </a:p>
          <a:p>
            <a:endParaRPr lang="es-ES" dirty="0"/>
          </a:p>
          <a:p>
            <a:pPr lvl="1"/>
            <a:endParaRPr lang="es-ES" dirty="0"/>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1862330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1833055823"/>
              </p:ext>
            </p:extLst>
          </p:nvPr>
        </p:nvGraphicFramePr>
        <p:xfrm>
          <a:off x="206375" y="632460"/>
          <a:ext cx="8731250" cy="4938395"/>
        </p:xfrm>
        <a:graphic>
          <a:graphicData uri="http://schemas.openxmlformats.org/drawingml/2006/table">
            <a:tbl>
              <a:tblPr firstRow="1" bandRow="1">
                <a:tableStyleId>{073A0DAA-6AF3-43AB-8588-CEC1D06C72B9}</a:tableStyleId>
              </a:tblPr>
              <a:tblGrid>
                <a:gridCol w="5820834">
                  <a:extLst>
                    <a:ext uri="{9D8B030D-6E8A-4147-A177-3AD203B41FA5}">
                      <a16:colId xmlns:a16="http://schemas.microsoft.com/office/drawing/2014/main" val="2588021337"/>
                    </a:ext>
                  </a:extLst>
                </a:gridCol>
                <a:gridCol w="1455208">
                  <a:extLst>
                    <a:ext uri="{9D8B030D-6E8A-4147-A177-3AD203B41FA5}">
                      <a16:colId xmlns:a16="http://schemas.microsoft.com/office/drawing/2014/main" val="1965932691"/>
                    </a:ext>
                  </a:extLst>
                </a:gridCol>
                <a:gridCol w="1455208">
                  <a:extLst>
                    <a:ext uri="{9D8B030D-6E8A-4147-A177-3AD203B41FA5}">
                      <a16:colId xmlns:a16="http://schemas.microsoft.com/office/drawing/2014/main" val="2561520855"/>
                    </a:ext>
                  </a:extLst>
                </a:gridCol>
              </a:tblGrid>
              <a:tr h="370840">
                <a:tc rowSpan="2">
                  <a:txBody>
                    <a:bodyPr/>
                    <a:lstStyle/>
                    <a:p>
                      <a:endParaRPr lang="es-VE" dirty="0"/>
                    </a:p>
                  </a:txBody>
                  <a:tcPr/>
                </a:tc>
                <a:tc gridSpan="2">
                  <a:txBody>
                    <a:bodyPr/>
                    <a:lstStyle/>
                    <a:p>
                      <a:pPr algn="ctr"/>
                      <a:r>
                        <a:rPr lang="es-VE" dirty="0"/>
                        <a:t>Reactancia</a:t>
                      </a:r>
                      <a:r>
                        <a:rPr lang="es-VE" baseline="0" dirty="0"/>
                        <a:t> de secuencia positiva para el calculo</a:t>
                      </a:r>
                      <a:endParaRPr lang="es-VE" dirty="0"/>
                    </a:p>
                  </a:txBody>
                  <a:tcPr/>
                </a:tc>
                <a:tc hMerge="1">
                  <a:txBody>
                    <a:bodyPr/>
                    <a:lstStyle/>
                    <a:p>
                      <a:endParaRPr lang="es-VE"/>
                    </a:p>
                  </a:txBody>
                  <a:tcPr/>
                </a:tc>
                <a:extLst>
                  <a:ext uri="{0D108BD9-81ED-4DB2-BD59-A6C34878D82A}">
                    <a16:rowId xmlns:a16="http://schemas.microsoft.com/office/drawing/2014/main" val="1994851224"/>
                  </a:ext>
                </a:extLst>
              </a:tr>
              <a:tr h="370840">
                <a:tc vMerge="1">
                  <a:txBody>
                    <a:bodyPr/>
                    <a:lstStyle/>
                    <a:p>
                      <a:endParaRPr lang="es-VE" sz="1000" dirty="0"/>
                    </a:p>
                  </a:txBody>
                  <a:tcPr/>
                </a:tc>
                <a:tc>
                  <a:txBody>
                    <a:bodyPr/>
                    <a:lstStyle/>
                    <a:p>
                      <a:pPr algn="ctr"/>
                      <a:r>
                        <a:rPr lang="es-VE" sz="1000" dirty="0"/>
                        <a:t>Interrupción</a:t>
                      </a:r>
                      <a:r>
                        <a:rPr lang="es-VE" sz="1000" baseline="0" dirty="0"/>
                        <a:t> del servicio</a:t>
                      </a:r>
                      <a:endParaRPr lang="es-VE" sz="1000" dirty="0"/>
                    </a:p>
                  </a:txBody>
                  <a:tcPr/>
                </a:tc>
                <a:tc>
                  <a:txBody>
                    <a:bodyPr/>
                    <a:lstStyle/>
                    <a:p>
                      <a:pPr algn="ctr"/>
                      <a:r>
                        <a:rPr lang="es-VE" sz="1000" dirty="0"/>
                        <a:t>Cierre y Enclavamiento del servicio</a:t>
                      </a:r>
                    </a:p>
                  </a:txBody>
                  <a:tcPr/>
                </a:tc>
                <a:extLst>
                  <a:ext uri="{0D108BD9-81ED-4DB2-BD59-A6C34878D82A}">
                    <a16:rowId xmlns:a16="http://schemas.microsoft.com/office/drawing/2014/main" val="3298022194"/>
                  </a:ext>
                </a:extLst>
              </a:tr>
              <a:tr h="300355">
                <a:tc>
                  <a:txBody>
                    <a:bodyPr/>
                    <a:lstStyle/>
                    <a:p>
                      <a:r>
                        <a:rPr lang="es-VE" sz="1100" dirty="0"/>
                        <a:t>Tipo</a:t>
                      </a:r>
                      <a:r>
                        <a:rPr lang="es-VE" sz="1100" baseline="0" dirty="0"/>
                        <a:t> de maquina rotativa</a:t>
                      </a:r>
                      <a:endParaRPr lang="es-VE" sz="1100" dirty="0"/>
                    </a:p>
                  </a:txBody>
                  <a:tcPr/>
                </a:tc>
                <a:tc>
                  <a:txBody>
                    <a:bodyPr/>
                    <a:lstStyle/>
                    <a:p>
                      <a:endParaRPr lang="es-VE" sz="1100" dirty="0"/>
                    </a:p>
                  </a:txBody>
                  <a:tcPr/>
                </a:tc>
                <a:tc>
                  <a:txBody>
                    <a:bodyPr/>
                    <a:lstStyle/>
                    <a:p>
                      <a:endParaRPr lang="es-VE" sz="1100" dirty="0"/>
                    </a:p>
                  </a:txBody>
                  <a:tcPr/>
                </a:tc>
                <a:extLst>
                  <a:ext uri="{0D108BD9-81ED-4DB2-BD59-A6C34878D82A}">
                    <a16:rowId xmlns:a16="http://schemas.microsoft.com/office/drawing/2014/main" val="2045763789"/>
                  </a:ext>
                </a:extLst>
              </a:tr>
              <a:tr h="370840">
                <a:tc>
                  <a:txBody>
                    <a:bodyPr/>
                    <a:lstStyle/>
                    <a:p>
                      <a:r>
                        <a:rPr lang="es-VE" sz="1000" dirty="0"/>
                        <a:t>Todos los turbogeneradores, todos los generadores hidroeléctricos con amortiguador</a:t>
                      </a:r>
                      <a:r>
                        <a:rPr lang="es-VE" sz="1000" baseline="0" dirty="0"/>
                        <a:t> de</a:t>
                      </a:r>
                      <a:r>
                        <a:rPr lang="es-VE" sz="1000" dirty="0"/>
                        <a:t> arrollamientos, y todos los condensadores</a:t>
                      </a:r>
                    </a:p>
                  </a:txBody>
                  <a:tcPr/>
                </a:tc>
                <a:tc>
                  <a:txBody>
                    <a:bodyPr/>
                    <a:lstStyle/>
                    <a:p>
                      <a:pPr algn="ctr"/>
                      <a:r>
                        <a:rPr lang="es-VE" sz="1000" dirty="0"/>
                        <a:t>1,0Xd’’</a:t>
                      </a:r>
                    </a:p>
                  </a:txBody>
                  <a:tcPr/>
                </a:tc>
                <a:tc>
                  <a:txBody>
                    <a:bodyPr/>
                    <a:lstStyle/>
                    <a:p>
                      <a:pPr algn="ctr"/>
                      <a:r>
                        <a:rPr lang="es-VE" sz="1000" dirty="0"/>
                        <a:t>1,0Xd’’</a:t>
                      </a:r>
                    </a:p>
                  </a:txBody>
                  <a:tcPr/>
                </a:tc>
                <a:extLst>
                  <a:ext uri="{0D108BD9-81ED-4DB2-BD59-A6C34878D82A}">
                    <a16:rowId xmlns:a16="http://schemas.microsoft.com/office/drawing/2014/main" val="1932968016"/>
                  </a:ext>
                </a:extLst>
              </a:tr>
              <a:tr h="133985">
                <a:tc>
                  <a:txBody>
                    <a:bodyPr/>
                    <a:lstStyle/>
                    <a:p>
                      <a:r>
                        <a:rPr lang="es-VE" sz="1000" dirty="0"/>
                        <a:t>Los generadores hidroeléctricos sin amortiguador</a:t>
                      </a:r>
                      <a:r>
                        <a:rPr lang="es-VE" sz="1000" baseline="0" dirty="0"/>
                        <a:t> de </a:t>
                      </a:r>
                      <a:r>
                        <a:rPr lang="es-VE" sz="1000" dirty="0"/>
                        <a:t>bobinados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VE" sz="1000" dirty="0"/>
                        <a:t>0,75Xd’</a:t>
                      </a:r>
                    </a:p>
                    <a:p>
                      <a:pPr algn="ctr"/>
                      <a:endParaRPr lang="es-VE" sz="1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0,75Xd’</a:t>
                      </a:r>
                    </a:p>
                  </a:txBody>
                  <a:tcPr/>
                </a:tc>
                <a:extLst>
                  <a:ext uri="{0D108BD9-81ED-4DB2-BD59-A6C34878D82A}">
                    <a16:rowId xmlns:a16="http://schemas.microsoft.com/office/drawing/2014/main" val="895499111"/>
                  </a:ext>
                </a:extLst>
              </a:tr>
              <a:tr h="156845">
                <a:tc>
                  <a:txBody>
                    <a:bodyPr/>
                    <a:lstStyle/>
                    <a:p>
                      <a:r>
                        <a:rPr lang="es-VE" sz="1000" dirty="0"/>
                        <a:t>Todos los motores síncronos</a:t>
                      </a:r>
                    </a:p>
                  </a:txBody>
                  <a:tcPr/>
                </a:tc>
                <a:tc>
                  <a:txBody>
                    <a:bodyPr/>
                    <a:lstStyle/>
                    <a:p>
                      <a:pPr algn="ctr"/>
                      <a:r>
                        <a:rPr lang="es-VE" sz="1000" dirty="0"/>
                        <a:t>1,5Xd’’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1,0Xd’</a:t>
                      </a:r>
                    </a:p>
                  </a:txBody>
                  <a:tcPr/>
                </a:tc>
                <a:extLst>
                  <a:ext uri="{0D108BD9-81ED-4DB2-BD59-A6C34878D82A}">
                    <a16:rowId xmlns:a16="http://schemas.microsoft.com/office/drawing/2014/main" val="3866959268"/>
                  </a:ext>
                </a:extLst>
              </a:tr>
              <a:tr h="0">
                <a:tc>
                  <a:txBody>
                    <a:bodyPr/>
                    <a:lstStyle/>
                    <a:p>
                      <a:r>
                        <a:rPr lang="es-VE" sz="1000" dirty="0"/>
                        <a:t>Los motores de inducción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VE" sz="1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753452574"/>
                  </a:ext>
                </a:extLst>
              </a:tr>
              <a:tr h="164465">
                <a:tc>
                  <a:txBody>
                    <a:bodyPr/>
                    <a:lstStyle/>
                    <a:p>
                      <a:r>
                        <a:rPr lang="es-VE" sz="1000" dirty="0"/>
                        <a:t>Por encima de 1.000 caballos de fuerza a 1800 r / min o menos</a:t>
                      </a:r>
                    </a:p>
                  </a:txBody>
                  <a:tcPr/>
                </a:tc>
                <a:tc>
                  <a:txBody>
                    <a:bodyPr/>
                    <a:lstStyle/>
                    <a:p>
                      <a:pPr algn="ctr"/>
                      <a:r>
                        <a:rPr lang="es-VE" sz="1000" dirty="0"/>
                        <a:t>1,5Xd’’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1,0Xd’</a:t>
                      </a:r>
                    </a:p>
                  </a:txBody>
                  <a:tcPr/>
                </a:tc>
                <a:extLst>
                  <a:ext uri="{0D108BD9-81ED-4DB2-BD59-A6C34878D82A}">
                    <a16:rowId xmlns:a16="http://schemas.microsoft.com/office/drawing/2014/main" val="2546826097"/>
                  </a:ext>
                </a:extLst>
              </a:tr>
              <a:tr h="149225">
                <a:tc>
                  <a:txBody>
                    <a:bodyPr/>
                    <a:lstStyle/>
                    <a:p>
                      <a:r>
                        <a:rPr lang="es-VE" sz="1000" dirty="0"/>
                        <a:t>Por encima de 250 CV a 3600 r / min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VE" sz="1000" dirty="0"/>
                        <a:t>1,5Xd’’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1,0Xd’</a:t>
                      </a:r>
                    </a:p>
                  </a:txBody>
                  <a:tcPr/>
                </a:tc>
                <a:extLst>
                  <a:ext uri="{0D108BD9-81ED-4DB2-BD59-A6C34878D82A}">
                    <a16:rowId xmlns:a16="http://schemas.microsoft.com/office/drawing/2014/main" val="616405270"/>
                  </a:ext>
                </a:extLst>
              </a:tr>
              <a:tr h="0">
                <a:tc>
                  <a:txBody>
                    <a:bodyPr/>
                    <a:lstStyle/>
                    <a:p>
                      <a:r>
                        <a:rPr lang="es-VE" sz="1000" dirty="0"/>
                        <a:t>De 50 a 1000 CV a 1800 r / min o menos</a:t>
                      </a:r>
                    </a:p>
                  </a:txBody>
                  <a:tcPr/>
                </a:tc>
                <a:tc>
                  <a:txBody>
                    <a:bodyPr/>
                    <a:lstStyle/>
                    <a:p>
                      <a:pPr algn="ctr"/>
                      <a:r>
                        <a:rPr lang="es-VE" sz="1000" dirty="0"/>
                        <a:t>3,0Xd’’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1,2Xd’</a:t>
                      </a:r>
                    </a:p>
                  </a:txBody>
                  <a:tcPr/>
                </a:tc>
                <a:extLst>
                  <a:ext uri="{0D108BD9-81ED-4DB2-BD59-A6C34878D82A}">
                    <a16:rowId xmlns:a16="http://schemas.microsoft.com/office/drawing/2014/main" val="3235374459"/>
                  </a:ext>
                </a:extLst>
              </a:tr>
              <a:tr h="156845">
                <a:tc>
                  <a:txBody>
                    <a:bodyPr/>
                    <a:lstStyle/>
                    <a:p>
                      <a:r>
                        <a:rPr lang="es-VE" sz="1000" dirty="0"/>
                        <a:t>De 50 a 250 caballos de fuerza a 3600 r / min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VE" sz="1000" dirty="0"/>
                        <a:t>3,0Xd’’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1,2Xd’</a:t>
                      </a:r>
                    </a:p>
                  </a:txBody>
                  <a:tcPr/>
                </a:tc>
                <a:extLst>
                  <a:ext uri="{0D108BD9-81ED-4DB2-BD59-A6C34878D82A}">
                    <a16:rowId xmlns:a16="http://schemas.microsoft.com/office/drawing/2014/main" val="1915574041"/>
                  </a:ext>
                </a:extLst>
              </a:tr>
              <a:tr h="370840">
                <a:tc>
                  <a:txBody>
                    <a:bodyPr/>
                    <a:lstStyle/>
                    <a:p>
                      <a:r>
                        <a:rPr lang="es-VE" sz="1000" dirty="0"/>
                        <a:t>La negligencia todos los motores de inducción trifásicos de abajo 50 caballos de fuerza y todos los motores monofásicos</a:t>
                      </a:r>
                    </a:p>
                  </a:txBody>
                  <a:tcPr/>
                </a:tc>
                <a:tc>
                  <a:txBody>
                    <a:bodyPr/>
                    <a:lstStyle/>
                    <a:p>
                      <a:endParaRPr lang="es-VE" sz="1000" dirty="0"/>
                    </a:p>
                  </a:txBody>
                  <a:tcPr/>
                </a:tc>
                <a:tc>
                  <a:txBody>
                    <a:bodyPr/>
                    <a:lstStyle/>
                    <a:p>
                      <a:endParaRPr lang="es-VE" sz="1000" dirty="0"/>
                    </a:p>
                  </a:txBody>
                  <a:tcPr/>
                </a:tc>
                <a:extLst>
                  <a:ext uri="{0D108BD9-81ED-4DB2-BD59-A6C34878D82A}">
                    <a16:rowId xmlns:a16="http://schemas.microsoft.com/office/drawing/2014/main" val="342849728"/>
                  </a:ext>
                </a:extLst>
              </a:tr>
              <a:tr h="370840">
                <a:tc>
                  <a:txBody>
                    <a:bodyPr/>
                    <a:lstStyle/>
                    <a:p>
                      <a:r>
                        <a:rPr lang="es-VE" sz="1000" dirty="0"/>
                        <a:t>los cálculos de nivel de voltaje </a:t>
                      </a:r>
                      <a:r>
                        <a:rPr lang="es-VE" sz="1000" dirty="0" err="1"/>
                        <a:t>Multi</a:t>
                      </a:r>
                      <a:r>
                        <a:rPr lang="es-VE" sz="1000" dirty="0"/>
                        <a:t> incluyendo bajo voltaje Sistemas</a:t>
                      </a:r>
                    </a:p>
                  </a:txBody>
                  <a:tcPr/>
                </a:tc>
                <a:tc>
                  <a:txBody>
                    <a:bodyPr/>
                    <a:lstStyle/>
                    <a:p>
                      <a:endParaRPr lang="es-VE" sz="1000" dirty="0"/>
                    </a:p>
                  </a:txBody>
                  <a:tcPr/>
                </a:tc>
                <a:tc>
                  <a:txBody>
                    <a:bodyPr/>
                    <a:lstStyle/>
                    <a:p>
                      <a:endParaRPr lang="es-VE" sz="1000" dirty="0"/>
                    </a:p>
                  </a:txBody>
                  <a:tcPr/>
                </a:tc>
                <a:extLst>
                  <a:ext uri="{0D108BD9-81ED-4DB2-BD59-A6C34878D82A}">
                    <a16:rowId xmlns:a16="http://schemas.microsoft.com/office/drawing/2014/main" val="1699588339"/>
                  </a:ext>
                </a:extLst>
              </a:tr>
              <a:tr h="0">
                <a:tc>
                  <a:txBody>
                    <a:bodyPr/>
                    <a:lstStyle/>
                    <a:p>
                      <a:r>
                        <a:rPr lang="en-US" sz="1000" b="0" i="0" u="none" strike="noStrike" kern="1200" baseline="0" dirty="0">
                          <a:solidFill>
                            <a:schemeClr val="dk1"/>
                          </a:solidFill>
                          <a:latin typeface="+mn-lt"/>
                          <a:ea typeface="+mn-ea"/>
                          <a:cs typeface="+mn-cs"/>
                        </a:rPr>
                        <a:t>Induction motors of above 50 </a:t>
                      </a:r>
                      <a:r>
                        <a:rPr lang="en-US" sz="1000" b="0" i="0" u="none" strike="noStrike" kern="1200" baseline="0" dirty="0" err="1">
                          <a:solidFill>
                            <a:schemeClr val="dk1"/>
                          </a:solidFill>
                          <a:latin typeface="+mn-lt"/>
                          <a:ea typeface="+mn-ea"/>
                          <a:cs typeface="+mn-cs"/>
                        </a:rPr>
                        <a:t>hp</a:t>
                      </a:r>
                      <a:endParaRPr lang="es-VE" sz="1000" dirty="0"/>
                    </a:p>
                  </a:txBody>
                  <a:tcPr/>
                </a:tc>
                <a:tc>
                  <a:txBody>
                    <a:bodyPr/>
                    <a:lstStyle/>
                    <a:p>
                      <a:pPr algn="ctr"/>
                      <a:r>
                        <a:rPr lang="es-VE" sz="1000" dirty="0"/>
                        <a:t>3,0Xd’’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1,2Xd’</a:t>
                      </a:r>
                    </a:p>
                  </a:txBody>
                  <a:tcPr/>
                </a:tc>
                <a:extLst>
                  <a:ext uri="{0D108BD9-81ED-4DB2-BD59-A6C34878D82A}">
                    <a16:rowId xmlns:a16="http://schemas.microsoft.com/office/drawing/2014/main" val="58724175"/>
                  </a:ext>
                </a:extLst>
              </a:tr>
              <a:tr h="0">
                <a:tc>
                  <a:txBody>
                    <a:bodyPr/>
                    <a:lstStyle/>
                    <a:p>
                      <a:r>
                        <a:rPr lang="en-US" sz="1000" b="0" i="0" u="none" strike="noStrike" kern="1200" baseline="0" dirty="0">
                          <a:solidFill>
                            <a:schemeClr val="dk1"/>
                          </a:solidFill>
                          <a:latin typeface="+mn-lt"/>
                          <a:ea typeface="+mn-ea"/>
                          <a:cs typeface="+mn-cs"/>
                        </a:rPr>
                        <a:t>Induction motors below 50 </a:t>
                      </a:r>
                      <a:r>
                        <a:rPr lang="en-US" sz="1000" b="0" i="0" u="none" strike="noStrike" kern="1200" baseline="0" dirty="0" err="1">
                          <a:solidFill>
                            <a:schemeClr val="dk1"/>
                          </a:solidFill>
                          <a:latin typeface="+mn-lt"/>
                          <a:ea typeface="+mn-ea"/>
                          <a:cs typeface="+mn-cs"/>
                        </a:rPr>
                        <a:t>hp</a:t>
                      </a:r>
                      <a:endParaRPr lang="es-VE"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VE" sz="1600" dirty="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000" b="0" i="0" u="none" strike="noStrike" kern="1200" cap="none" spc="0" normalizeH="0" baseline="0" noProof="0" dirty="0">
                          <a:ln>
                            <a:noFill/>
                          </a:ln>
                          <a:solidFill>
                            <a:prstClr val="black"/>
                          </a:solidFill>
                          <a:effectLst/>
                          <a:uLnTx/>
                          <a:uFillTx/>
                          <a:latin typeface="Calibri" panose="020F0502020204030204"/>
                          <a:ea typeface="+mn-ea"/>
                          <a:cs typeface="+mn-cs"/>
                        </a:rPr>
                        <a:t>1,67Xd’</a:t>
                      </a:r>
                    </a:p>
                  </a:txBody>
                  <a:tcPr/>
                </a:tc>
                <a:extLst>
                  <a:ext uri="{0D108BD9-81ED-4DB2-BD59-A6C34878D82A}">
                    <a16:rowId xmlns:a16="http://schemas.microsoft.com/office/drawing/2014/main" val="916938307"/>
                  </a:ext>
                </a:extLst>
              </a:tr>
            </a:tbl>
          </a:graphicData>
        </a:graphic>
      </p:graphicFrame>
      <p:sp>
        <p:nvSpPr>
          <p:cNvPr id="8" name="CuadroTexto 7"/>
          <p:cNvSpPr txBox="1"/>
          <p:nvPr/>
        </p:nvSpPr>
        <p:spPr>
          <a:xfrm>
            <a:off x="206375" y="5570855"/>
            <a:ext cx="8661400" cy="830997"/>
          </a:xfrm>
          <a:prstGeom prst="rect">
            <a:avLst/>
          </a:prstGeom>
          <a:noFill/>
        </p:spPr>
        <p:txBody>
          <a:bodyPr wrap="square" rtlCol="0">
            <a:spAutoFit/>
          </a:bodyPr>
          <a:lstStyle/>
          <a:p>
            <a:r>
              <a:rPr lang="es-VE" sz="1200" dirty="0" err="1"/>
              <a:t>X’’d</a:t>
            </a:r>
            <a:r>
              <a:rPr lang="es-VE" sz="1200" dirty="0"/>
              <a:t>: reactancia </a:t>
            </a:r>
            <a:r>
              <a:rPr lang="es-VE" sz="1200" dirty="0" err="1"/>
              <a:t>subtransitoria</a:t>
            </a:r>
            <a:r>
              <a:rPr lang="es-VE" sz="1200" dirty="0"/>
              <a:t> de máquinas rotativas sincrónicas a la tensión nominal (saturado)-eje directo.</a:t>
            </a:r>
          </a:p>
          <a:p>
            <a:r>
              <a:rPr lang="es-VE" sz="1200" dirty="0" err="1"/>
              <a:t>X’d</a:t>
            </a:r>
            <a:r>
              <a:rPr lang="es-VE" sz="1200" dirty="0"/>
              <a:t>: reactancia transitoria de máquinas rotativas sincrónicas a la tensión nominal y eje directo (saturado).</a:t>
            </a:r>
          </a:p>
          <a:p>
            <a:r>
              <a:rPr lang="es-VE" sz="1200" dirty="0" err="1"/>
              <a:t>X’’d</a:t>
            </a:r>
            <a:r>
              <a:rPr lang="es-VE" sz="1200" dirty="0"/>
              <a:t> de motores de inducción es igual a 1,00 dividido por </a:t>
            </a:r>
            <a:r>
              <a:rPr lang="es-VE" sz="1200" dirty="0" err="1"/>
              <a:t>por</a:t>
            </a:r>
            <a:r>
              <a:rPr lang="es-VE" sz="1200" dirty="0"/>
              <a:t> unidad de corriente de rotor bloqueado a la tensión nominal.</a:t>
            </a:r>
          </a:p>
          <a:p>
            <a:r>
              <a:rPr lang="es-VE" sz="1200" dirty="0"/>
              <a:t>Fuente: </a:t>
            </a:r>
            <a:r>
              <a:rPr lang="es-VE" sz="1200" dirty="0" err="1"/>
              <a:t>Refs</a:t>
            </a:r>
            <a:r>
              <a:rPr lang="es-VE" sz="1200" dirty="0"/>
              <a:t>. 3 y 4. Derechos de autor 1993, 1999 IEEE. Todos los derechos reservados. Reproducido con fines educativos</a:t>
            </a:r>
          </a:p>
        </p:txBody>
      </p:sp>
    </p:spTree>
    <p:extLst>
      <p:ext uri="{BB962C8B-B14F-4D97-AF65-F5344CB8AC3E}">
        <p14:creationId xmlns:p14="http://schemas.microsoft.com/office/powerpoint/2010/main" val="1213396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sistemas y gravedad de cortocircuito</a:t>
            </a:r>
          </a:p>
        </p:txBody>
      </p:sp>
      <p:sp>
        <p:nvSpPr>
          <p:cNvPr id="3" name="Marcador de contenido 2"/>
          <p:cNvSpPr>
            <a:spLocks noGrp="1"/>
          </p:cNvSpPr>
          <p:nvPr>
            <p:ph idx="1"/>
          </p:nvPr>
        </p:nvSpPr>
        <p:spPr/>
        <p:txBody>
          <a:bodyPr/>
          <a:lstStyle/>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Tree>
    <p:extLst>
      <p:ext uri="{BB962C8B-B14F-4D97-AF65-F5344CB8AC3E}">
        <p14:creationId xmlns:p14="http://schemas.microsoft.com/office/powerpoint/2010/main" val="3921970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Tipos de sistemas y gravedad de cortocircuito</a:t>
            </a:r>
          </a:p>
        </p:txBody>
      </p:sp>
      <p:sp>
        <p:nvSpPr>
          <p:cNvPr id="3" name="Marcador de contenido 2"/>
          <p:cNvSpPr>
            <a:spLocks noGrp="1"/>
          </p:cNvSpPr>
          <p:nvPr>
            <p:ph idx="1"/>
          </p:nvPr>
        </p:nvSpPr>
        <p:spPr/>
        <p:txBody>
          <a:bodyPr/>
          <a:lstStyle/>
          <a:p>
            <a:r>
              <a:rPr lang="es-VE" dirty="0"/>
              <a:t>Criterio de selección de protecciones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431801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Métodos de calculo de cortocircuito</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4180545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Métodos de calculo</a:t>
            </a:r>
          </a:p>
        </p:txBody>
      </p:sp>
      <p:sp>
        <p:nvSpPr>
          <p:cNvPr id="3" name="Marcador de contenido 2"/>
          <p:cNvSpPr>
            <a:spLocks noGrp="1"/>
          </p:cNvSpPr>
          <p:nvPr>
            <p:ph idx="1"/>
          </p:nvPr>
        </p:nvSpPr>
        <p:spPr/>
        <p:txBody>
          <a:bodyPr/>
          <a:lstStyle/>
          <a:p>
            <a:r>
              <a:rPr lang="es-VE" dirty="0"/>
              <a:t>Método E/X o E/Z simplificado</a:t>
            </a:r>
          </a:p>
          <a:p>
            <a:pPr lvl="1"/>
            <a:r>
              <a:rPr lang="es-VE" dirty="0"/>
              <a:t>Relación X/R &lt;= 15</a:t>
            </a:r>
          </a:p>
          <a:p>
            <a:pPr lvl="1"/>
            <a:r>
              <a:rPr lang="es-VE" dirty="0"/>
              <a:t>Relación X/R &gt; 15</a:t>
            </a:r>
          </a:p>
          <a:p>
            <a:r>
              <a:rPr lang="es-VE" dirty="0"/>
              <a:t>Método E/X o E/Z de ajuste con decrementos para CA y CC  </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6281" y="4373717"/>
            <a:ext cx="2118669" cy="2118669"/>
          </a:xfrm>
          <a:prstGeom prst="rect">
            <a:avLst/>
          </a:prstGeom>
        </p:spPr>
      </p:pic>
      <p:pic>
        <p:nvPicPr>
          <p:cNvPr id="7"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27903" y="5020735"/>
            <a:ext cx="4933950" cy="542925"/>
          </a:xfrm>
          <a:prstGeom prst="rect">
            <a:avLst/>
          </a:prstGeom>
          <a:noFill/>
          <a:ln cmpd="sng">
            <a:solidFill>
              <a:srgbClr val="FFFFFF"/>
            </a:solidFill>
          </a:ln>
        </p:spPr>
      </p:pic>
      <p:sp>
        <p:nvSpPr>
          <p:cNvPr id="8" name="CuadroTexto 7"/>
          <p:cNvSpPr txBox="1"/>
          <p:nvPr/>
        </p:nvSpPr>
        <p:spPr>
          <a:xfrm>
            <a:off x="741406" y="5629327"/>
            <a:ext cx="2852512" cy="338554"/>
          </a:xfrm>
          <a:prstGeom prst="rect">
            <a:avLst/>
          </a:prstGeom>
          <a:noFill/>
        </p:spPr>
        <p:txBody>
          <a:bodyPr wrap="none" rtlCol="0">
            <a:spAutoFit/>
          </a:bodyPr>
          <a:lstStyle/>
          <a:p>
            <a:r>
              <a:rPr lang="es-ES" sz="1600" dirty="0"/>
              <a:t>ɸ: atan(X/R) en el punto de falla</a:t>
            </a:r>
            <a:endParaRPr lang="es-VE" sz="1600" dirty="0"/>
          </a:p>
        </p:txBody>
      </p:sp>
    </p:spTree>
    <p:extLst>
      <p:ext uri="{BB962C8B-B14F-4D97-AF65-F5344CB8AC3E}">
        <p14:creationId xmlns:p14="http://schemas.microsoft.com/office/powerpoint/2010/main" val="526139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Método E/X o E/Z simplificado</a:t>
            </a:r>
          </a:p>
        </p:txBody>
      </p:sp>
      <p:sp>
        <p:nvSpPr>
          <p:cNvPr id="3" name="Marcador de contenido 2"/>
          <p:cNvSpPr>
            <a:spLocks noGrp="1"/>
          </p:cNvSpPr>
          <p:nvPr>
            <p:ph idx="1"/>
          </p:nvPr>
        </p:nvSpPr>
        <p:spPr/>
        <p:txBody>
          <a:bodyPr/>
          <a:lstStyle/>
          <a:p>
            <a:pPr marL="228600" lvl="1">
              <a:spcBef>
                <a:spcPts val="1000"/>
              </a:spcBef>
            </a:pPr>
            <a:r>
              <a:rPr lang="es-VE" dirty="0"/>
              <a:t>Relación X/R &lt;= 15</a:t>
            </a:r>
          </a:p>
          <a:p>
            <a:pPr lvl="1"/>
            <a:r>
              <a:rPr lang="es-VE" dirty="0"/>
              <a:t>El resultado de los cálculos para E/X se puede comparar directamente con la capacidad de interrupción simétrica del </a:t>
            </a:r>
            <a:r>
              <a:rPr lang="es-VE" dirty="0" err="1"/>
              <a:t>breaker</a:t>
            </a:r>
            <a:endParaRPr lang="es-VE" dirty="0"/>
          </a:p>
          <a:p>
            <a:pPr lvl="1"/>
            <a:r>
              <a:rPr lang="es-ES" dirty="0"/>
              <a:t>El cortocircuito asimétrico nunca excede al simétrico en una proporción mayor a la de los rangos propios del </a:t>
            </a:r>
            <a:r>
              <a:rPr lang="es-ES" dirty="0" err="1"/>
              <a:t>breaker</a:t>
            </a:r>
            <a:r>
              <a:rPr lang="es-ES" dirty="0"/>
              <a:t>.</a:t>
            </a:r>
            <a:endParaRPr lang="es-VE"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380301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Método E/X o E/Z simplificado</a:t>
            </a:r>
          </a:p>
        </p:txBody>
      </p:sp>
      <p:sp>
        <p:nvSpPr>
          <p:cNvPr id="3" name="Marcador de contenido 2"/>
          <p:cNvSpPr>
            <a:spLocks noGrp="1"/>
          </p:cNvSpPr>
          <p:nvPr>
            <p:ph idx="1"/>
          </p:nvPr>
        </p:nvSpPr>
        <p:spPr/>
        <p:txBody>
          <a:bodyPr/>
          <a:lstStyle/>
          <a:p>
            <a:pPr marL="228600" lvl="1">
              <a:spcBef>
                <a:spcPts val="1000"/>
              </a:spcBef>
            </a:pPr>
            <a:r>
              <a:rPr lang="es-VE" dirty="0"/>
              <a:t>Relación X/R &gt; 15</a:t>
            </a:r>
          </a:p>
          <a:p>
            <a:pPr lvl="1"/>
            <a:r>
              <a:rPr lang="es-ES" dirty="0"/>
              <a:t>La componente DC de la </a:t>
            </a:r>
            <a:r>
              <a:rPr lang="es-ES" dirty="0" err="1"/>
              <a:t>I</a:t>
            </a:r>
            <a:r>
              <a:rPr lang="es-ES" baseline="-25000" dirty="0" err="1"/>
              <a:t>cc</a:t>
            </a:r>
            <a:r>
              <a:rPr lang="es-ES" dirty="0"/>
              <a:t> incrementa el cortocircuito mas allá de los rangos de compensación del  </a:t>
            </a:r>
            <a:r>
              <a:rPr lang="es-ES" dirty="0" err="1"/>
              <a:t>breaker</a:t>
            </a:r>
            <a:endParaRPr lang="es-ES" dirty="0"/>
          </a:p>
          <a:p>
            <a:pPr lvl="1"/>
            <a:r>
              <a:rPr lang="es-ES" dirty="0"/>
              <a:t>Si E/X ≤ 80% de la capacidad de interrupción simétrica se puede aplicar un </a:t>
            </a:r>
            <a:r>
              <a:rPr lang="es-ES" dirty="0" err="1"/>
              <a:t>breaker</a:t>
            </a:r>
            <a:r>
              <a:rPr lang="es-ES" dirty="0"/>
              <a:t> sin hacer cálculos adicionales.</a:t>
            </a:r>
            <a:endParaRPr lang="es-VE" dirty="0"/>
          </a:p>
          <a:p>
            <a:pPr lvl="1"/>
            <a:endParaRPr lang="es-VE"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191289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Método E/X o E/Z de ajuste con decrementos para AC y DC  </a:t>
            </a:r>
          </a:p>
        </p:txBody>
      </p:sp>
      <p:sp>
        <p:nvSpPr>
          <p:cNvPr id="3" name="Marcador de contenido 2"/>
          <p:cNvSpPr>
            <a:spLocks noGrp="1"/>
          </p:cNvSpPr>
          <p:nvPr>
            <p:ph idx="1"/>
          </p:nvPr>
        </p:nvSpPr>
        <p:spPr/>
        <p:txBody>
          <a:bodyPr/>
          <a:lstStyle/>
          <a:p>
            <a:r>
              <a:rPr lang="es-VE" dirty="0"/>
              <a:t>Condiciones</a:t>
            </a:r>
          </a:p>
          <a:p>
            <a:pPr lvl="1"/>
            <a:r>
              <a:rPr lang="es-VE" dirty="0"/>
              <a:t>Proporción X/R &lt; 45 con 60Hz </a:t>
            </a:r>
          </a:p>
          <a:p>
            <a:pPr lvl="1"/>
            <a:r>
              <a:rPr lang="es-VE" dirty="0"/>
              <a:t>Constante de tiempo &lt;  120ms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Tree>
    <p:extLst>
      <p:ext uri="{BB962C8B-B14F-4D97-AF65-F5344CB8AC3E}">
        <p14:creationId xmlns:p14="http://schemas.microsoft.com/office/powerpoint/2010/main" val="2339845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Método E/X o E/Z de ajuste con decrementos para AC y DC  </a:t>
            </a:r>
          </a:p>
        </p:txBody>
      </p:sp>
      <p:sp>
        <p:nvSpPr>
          <p:cNvPr id="3" name="Marcador de contenido 2"/>
          <p:cNvSpPr>
            <a:spLocks noGrp="1"/>
          </p:cNvSpPr>
          <p:nvPr>
            <p:ph idx="1"/>
          </p:nvPr>
        </p:nvSpPr>
        <p:spPr>
          <a:xfrm>
            <a:off x="628650" y="1825625"/>
            <a:ext cx="7886700" cy="3375025"/>
          </a:xfrm>
        </p:spPr>
        <p:txBody>
          <a:bodyPr>
            <a:normAutofit fontScale="62500" lnSpcReduction="20000"/>
          </a:bodyPr>
          <a:lstStyle/>
          <a:p>
            <a:pPr lvl="0"/>
            <a:r>
              <a:rPr lang="es-ES" dirty="0"/>
              <a:t>Recomendado cuando fallas monofásicas línea-tierra son alimentadas principalmente por generadores cuando:</a:t>
            </a:r>
            <a:r>
              <a:rPr lang="es-VE" dirty="0"/>
              <a:t> </a:t>
            </a:r>
          </a:p>
          <a:p>
            <a:pPr lvl="1"/>
            <a:r>
              <a:rPr lang="es-VE" dirty="0" err="1"/>
              <a:t>V</a:t>
            </a:r>
            <a:r>
              <a:rPr lang="es-VE" baseline="-25000" dirty="0" err="1"/>
              <a:t>g</a:t>
            </a:r>
            <a:r>
              <a:rPr lang="es-VE" dirty="0"/>
              <a:t> &gt; 70% de la capacidad de interrupción del </a:t>
            </a:r>
            <a:r>
              <a:rPr lang="es-VE" dirty="0" err="1"/>
              <a:t>breaker</a:t>
            </a:r>
            <a:r>
              <a:rPr lang="es-VE" dirty="0"/>
              <a:t> </a:t>
            </a:r>
          </a:p>
          <a:p>
            <a:r>
              <a:rPr lang="es-ES" dirty="0"/>
              <a:t>Para los cálculos se crea una red solo con las resistencias y otras solo con las admitancias</a:t>
            </a:r>
            <a:endParaRPr lang="es-VE" dirty="0"/>
          </a:p>
          <a:p>
            <a:r>
              <a:rPr lang="es-ES" dirty="0"/>
              <a:t>Estas redes se reducen a un equivalente de </a:t>
            </a:r>
            <a:r>
              <a:rPr lang="es-ES" dirty="0" err="1"/>
              <a:t>Thevenin</a:t>
            </a:r>
            <a:r>
              <a:rPr lang="es-ES" dirty="0"/>
              <a:t> en el punto de falla para hallar la relación X/R</a:t>
            </a:r>
            <a:endParaRPr lang="es-VE" dirty="0"/>
          </a:p>
          <a:p>
            <a:r>
              <a:rPr lang="es-ES" dirty="0"/>
              <a:t>Luego con E/X y E/R conocidos se calcula la capacidad de cortocircuito multiplicando </a:t>
            </a:r>
            <a:r>
              <a:rPr lang="es-ES" dirty="0" err="1"/>
              <a:t>I</a:t>
            </a:r>
            <a:r>
              <a:rPr lang="es-ES" baseline="-25000" dirty="0" err="1"/>
              <a:t>cc</a:t>
            </a:r>
            <a:r>
              <a:rPr lang="es-ES" dirty="0"/>
              <a:t> por un factor de multiplicación apropiado</a:t>
            </a:r>
            <a:endParaRPr lang="es-VE" dirty="0"/>
          </a:p>
          <a:p>
            <a:r>
              <a:rPr lang="es-ES" dirty="0"/>
              <a:t>Estos factores tienen tres parámetros:  </a:t>
            </a:r>
          </a:p>
          <a:p>
            <a:pPr lvl="1"/>
            <a:r>
              <a:rPr lang="es-VE" dirty="0"/>
              <a:t>El tiempo de respuesta del </a:t>
            </a:r>
            <a:r>
              <a:rPr lang="es-VE" dirty="0" err="1"/>
              <a:t>breaker</a:t>
            </a:r>
            <a:endParaRPr lang="es-VE" dirty="0"/>
          </a:p>
          <a:p>
            <a:pPr lvl="1"/>
            <a:r>
              <a:rPr lang="es-VE" dirty="0"/>
              <a:t>El X/R calculado</a:t>
            </a:r>
          </a:p>
          <a:p>
            <a:pPr lvl="1"/>
            <a:r>
              <a:rPr lang="es-VE" dirty="0"/>
              <a:t>La caída de DC y AC. </a:t>
            </a:r>
          </a:p>
          <a:p>
            <a:pPr lvl="0"/>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Tree>
    <p:extLst>
      <p:ext uri="{BB962C8B-B14F-4D97-AF65-F5344CB8AC3E}">
        <p14:creationId xmlns:p14="http://schemas.microsoft.com/office/powerpoint/2010/main" val="1519575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Método E/X o E/Z de ajuste con decrementos para AC y DC  </a:t>
            </a:r>
          </a:p>
        </p:txBody>
      </p:sp>
      <p:sp>
        <p:nvSpPr>
          <p:cNvPr id="3" name="Marcador de contenido 2"/>
          <p:cNvSpPr>
            <a:spLocks noGrp="1"/>
          </p:cNvSpPr>
          <p:nvPr>
            <p:ph idx="1"/>
          </p:nvPr>
        </p:nvSpPr>
        <p:spPr>
          <a:xfrm>
            <a:off x="628650" y="1825626"/>
            <a:ext cx="7886700" cy="524563"/>
          </a:xfrm>
        </p:spPr>
        <p:txBody>
          <a:bodyPr>
            <a:normAutofit fontScale="70000" lnSpcReduction="20000"/>
          </a:bodyPr>
          <a:lstStyle/>
          <a:p>
            <a:pPr lvl="0"/>
            <a:r>
              <a:rPr lang="es-VE" dirty="0"/>
              <a:t>Estos factores tienen tres </a:t>
            </a:r>
            <a:r>
              <a:rPr lang="es-VE" dirty="0" err="1"/>
              <a:t>parametros</a:t>
            </a:r>
            <a:r>
              <a:rPr lang="es-VE" dirty="0"/>
              <a:t>:  el tiempo de respuesta del </a:t>
            </a:r>
            <a:r>
              <a:rPr lang="es-VE" dirty="0" err="1"/>
              <a:t>breaker,el</a:t>
            </a:r>
            <a:r>
              <a:rPr lang="es-VE" dirty="0"/>
              <a:t> X/R calculado y la </a:t>
            </a:r>
            <a:r>
              <a:rPr lang="es-VE" dirty="0" err="1"/>
              <a:t>caida</a:t>
            </a:r>
            <a:r>
              <a:rPr lang="es-VE" dirty="0"/>
              <a:t> DC y AC. </a:t>
            </a:r>
          </a:p>
          <a:p>
            <a:pPr lvl="0"/>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pic>
        <p:nvPicPr>
          <p:cNvPr id="6"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1" y="2546739"/>
            <a:ext cx="2522584" cy="1858274"/>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6050" y="2485126"/>
            <a:ext cx="2599300" cy="2002635"/>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8126" y="2485126"/>
            <a:ext cx="2651033" cy="2053421"/>
          </a:xfrm>
          <a:prstGeom prst="rect">
            <a:avLst/>
          </a:prstGeom>
        </p:spPr>
      </p:pic>
      <p:sp>
        <p:nvSpPr>
          <p:cNvPr id="9" name="CuadroTexto 8"/>
          <p:cNvSpPr txBox="1"/>
          <p:nvPr/>
        </p:nvSpPr>
        <p:spPr>
          <a:xfrm>
            <a:off x="1347679" y="4500263"/>
            <a:ext cx="1084528" cy="369332"/>
          </a:xfrm>
          <a:prstGeom prst="rect">
            <a:avLst/>
          </a:prstGeom>
          <a:noFill/>
        </p:spPr>
        <p:txBody>
          <a:bodyPr wrap="none" rtlCol="0">
            <a:spAutoFit/>
          </a:bodyPr>
          <a:lstStyle/>
          <a:p>
            <a:r>
              <a:rPr lang="es-VE" dirty="0"/>
              <a:t>X/R vs Hp</a:t>
            </a:r>
          </a:p>
        </p:txBody>
      </p:sp>
      <p:sp>
        <p:nvSpPr>
          <p:cNvPr id="10" name="CuadroTexto 9"/>
          <p:cNvSpPr txBox="1"/>
          <p:nvPr/>
        </p:nvSpPr>
        <p:spPr>
          <a:xfrm>
            <a:off x="3983858" y="4504270"/>
            <a:ext cx="1176284" cy="369332"/>
          </a:xfrm>
          <a:prstGeom prst="rect">
            <a:avLst/>
          </a:prstGeom>
          <a:noFill/>
        </p:spPr>
        <p:txBody>
          <a:bodyPr wrap="none" rtlCol="0">
            <a:spAutoFit/>
          </a:bodyPr>
          <a:lstStyle/>
          <a:p>
            <a:r>
              <a:rPr lang="es-VE" dirty="0"/>
              <a:t>X/R vs </a:t>
            </a:r>
            <a:r>
              <a:rPr lang="es-VE" dirty="0" err="1"/>
              <a:t>kVA</a:t>
            </a:r>
            <a:endParaRPr lang="es-VE" dirty="0"/>
          </a:p>
        </p:txBody>
      </p:sp>
      <p:sp>
        <p:nvSpPr>
          <p:cNvPr id="11" name="CuadroTexto 10"/>
          <p:cNvSpPr txBox="1"/>
          <p:nvPr/>
        </p:nvSpPr>
        <p:spPr>
          <a:xfrm>
            <a:off x="6896100" y="4500263"/>
            <a:ext cx="1269258" cy="369332"/>
          </a:xfrm>
          <a:prstGeom prst="rect">
            <a:avLst/>
          </a:prstGeom>
          <a:noFill/>
        </p:spPr>
        <p:txBody>
          <a:bodyPr wrap="none" rtlCol="0">
            <a:spAutoFit/>
          </a:bodyPr>
          <a:lstStyle/>
          <a:p>
            <a:r>
              <a:rPr lang="es-VE" dirty="0"/>
              <a:t>X/R vs MVA</a:t>
            </a:r>
          </a:p>
        </p:txBody>
      </p:sp>
    </p:spTree>
    <p:extLst>
      <p:ext uri="{BB962C8B-B14F-4D97-AF65-F5344CB8AC3E}">
        <p14:creationId xmlns:p14="http://schemas.microsoft.com/office/powerpoint/2010/main" val="8615831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Método E/X o E/Z de ajuste con decrementos para AC y DC  </a:t>
            </a:r>
          </a:p>
        </p:txBody>
      </p:sp>
      <p:sp>
        <p:nvSpPr>
          <p:cNvPr id="3" name="Marcador de contenido 2"/>
          <p:cNvSpPr>
            <a:spLocks noGrp="1"/>
          </p:cNvSpPr>
          <p:nvPr>
            <p:ph idx="1"/>
          </p:nvPr>
        </p:nvSpPr>
        <p:spPr>
          <a:xfrm>
            <a:off x="628650" y="1807604"/>
            <a:ext cx="7886700" cy="2003423"/>
          </a:xfrm>
        </p:spPr>
        <p:txBody>
          <a:bodyPr>
            <a:normAutofit fontScale="62500" lnSpcReduction="20000"/>
          </a:bodyPr>
          <a:lstStyle/>
          <a:p>
            <a:r>
              <a:rPr lang="es-VE" dirty="0"/>
              <a:t>Fallas Alimentadas por fuentes Remotas</a:t>
            </a:r>
          </a:p>
          <a:p>
            <a:pPr lvl="1"/>
            <a:r>
              <a:rPr lang="es-ES" dirty="0"/>
              <a:t>Si el cortocircuito es alimentado por generadores a través de dos o mas transformadores</a:t>
            </a:r>
          </a:p>
          <a:p>
            <a:pPr lvl="1"/>
            <a:r>
              <a:rPr lang="es-ES" dirty="0"/>
              <a:t>Si es alimentado por una reactancia P.U. Externa al generador mayor a 1.5 veces la sub-transitoria del mismo</a:t>
            </a:r>
            <a:endParaRPr lang="es-VE" dirty="0"/>
          </a:p>
          <a:p>
            <a:pPr lvl="1"/>
            <a:r>
              <a:rPr lang="es-ES" dirty="0"/>
              <a:t>La caída CA no es considerada y los valores de las curvas  solo contienen la caída DC</a:t>
            </a:r>
            <a:endParaRPr lang="es-VE" dirty="0"/>
          </a:p>
          <a:p>
            <a:pPr lvl="1"/>
            <a:r>
              <a:rPr lang="es-ES" dirty="0"/>
              <a:t>Si el cortocircuito es alimentado por generadores a través no mas de dos transformadores</a:t>
            </a:r>
            <a:endParaRPr lang="es-VE" dirty="0"/>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mc:AlternateContent xmlns:mc="http://schemas.openxmlformats.org/markup-compatibility/2006" xmlns:a14="http://schemas.microsoft.com/office/drawing/2010/main">
        <mc:Choice Requires="a14">
          <p:sp>
            <p:nvSpPr>
              <p:cNvPr id="7" name="CuadroTexto 6"/>
              <p:cNvSpPr txBox="1"/>
              <p:nvPr/>
            </p:nvSpPr>
            <p:spPr>
              <a:xfrm>
                <a:off x="1687364" y="3866735"/>
                <a:ext cx="2884636" cy="442301"/>
              </a:xfrm>
              <a:prstGeom prst="rect">
                <a:avLst/>
              </a:prstGeom>
              <a:noFill/>
              <a:ln w="12700">
                <a:noFill/>
              </a:ln>
            </p:spPr>
            <p:txBody>
              <a:bodyPr wrap="none" lIns="0" tIns="0" rIns="0" bIns="0" rtlCol="0">
                <a:spAutoFit/>
              </a:bodyPr>
              <a:lstStyle/>
              <a:p>
                <a:r>
                  <a:rPr lang="es-VE" b="0" dirty="0"/>
                  <a:t>MF=</a:t>
                </a:r>
                <a14:m>
                  <m:oMath xmlns:m="http://schemas.openxmlformats.org/officeDocument/2006/math">
                    <m:d>
                      <m:dPr>
                        <m:ctrlPr>
                          <a:rPr lang="es-VE" b="0" i="1" smtClean="0">
                            <a:latin typeface="Cambria Math" panose="02040503050406030204" pitchFamily="18" charset="0"/>
                          </a:rPr>
                        </m:ctrlPr>
                      </m:dPr>
                      <m:e>
                        <m:r>
                          <a:rPr lang="es-VE" b="0" i="1" smtClean="0">
                            <a:latin typeface="Cambria Math" panose="02040503050406030204" pitchFamily="18" charset="0"/>
                          </a:rPr>
                          <m:t>1/</m:t>
                        </m:r>
                        <m:r>
                          <a:rPr lang="es-VE" b="0" i="1" smtClean="0">
                            <a:latin typeface="Cambria Math" panose="02040503050406030204" pitchFamily="18" charset="0"/>
                          </a:rPr>
                          <m:t>𝑆</m:t>
                        </m:r>
                      </m:e>
                    </m:d>
                    <m:sSup>
                      <m:sSupPr>
                        <m:ctrlPr>
                          <a:rPr lang="es-VE" b="0" i="1" smtClean="0">
                            <a:latin typeface="Cambria Math" panose="02040503050406030204" pitchFamily="18" charset="0"/>
                          </a:rPr>
                        </m:ctrlPr>
                      </m:sSupPr>
                      <m:e>
                        <m:d>
                          <m:dPr>
                            <m:begChr m:val="["/>
                            <m:endChr m:val="]"/>
                            <m:ctrlPr>
                              <a:rPr lang="es-VE" b="0" i="1" smtClean="0">
                                <a:latin typeface="Cambria Math" panose="02040503050406030204" pitchFamily="18" charset="0"/>
                              </a:rPr>
                            </m:ctrlPr>
                          </m:dPr>
                          <m:e>
                            <m:r>
                              <a:rPr lang="es-VE" b="0" i="1" smtClean="0">
                                <a:latin typeface="Cambria Math" panose="02040503050406030204" pitchFamily="18" charset="0"/>
                              </a:rPr>
                              <m:t>1+2</m:t>
                            </m:r>
                            <m:sSup>
                              <m:sSupPr>
                                <m:ctrlPr>
                                  <a:rPr lang="es-VE" b="0" i="1" smtClean="0">
                                    <a:latin typeface="Cambria Math" panose="02040503050406030204" pitchFamily="18" charset="0"/>
                                  </a:rPr>
                                </m:ctrlPr>
                              </m:sSupPr>
                              <m:e>
                                <m:r>
                                  <a:rPr lang="es-VE" b="0" i="1" smtClean="0">
                                    <a:latin typeface="Cambria Math" panose="02040503050406030204" pitchFamily="18" charset="0"/>
                                  </a:rPr>
                                  <m:t>𝑒</m:t>
                                </m:r>
                              </m:e>
                              <m:sup>
                                <m:r>
                                  <a:rPr lang="es-VE" b="0" i="1" smtClean="0">
                                    <a:latin typeface="Cambria Math" panose="02040503050406030204" pitchFamily="18" charset="0"/>
                                  </a:rPr>
                                  <m:t>−</m:t>
                                </m:r>
                                <m:r>
                                  <a:rPr lang="es-VE" i="1">
                                    <a:latin typeface="Cambria Math" panose="02040503050406030204" pitchFamily="18" charset="0"/>
                                  </a:rPr>
                                  <m:t>4</m:t>
                                </m:r>
                                <m:r>
                                  <a:rPr lang="el-GR" i="1">
                                    <a:latin typeface="Cambria Math" panose="02040503050406030204" pitchFamily="18" charset="0"/>
                                  </a:rPr>
                                  <m:t>𝜋</m:t>
                                </m:r>
                                <m:r>
                                  <a:rPr lang="es-VE" i="1">
                                    <a:latin typeface="Cambria Math" panose="02040503050406030204" pitchFamily="18" charset="0"/>
                                  </a:rPr>
                                  <m:t>𝐶</m:t>
                                </m:r>
                                <m:r>
                                  <a:rPr lang="es-VE" b="0" i="1" smtClean="0">
                                    <a:latin typeface="Cambria Math" panose="02040503050406030204" pitchFamily="18" charset="0"/>
                                  </a:rPr>
                                  <m:t>/(</m:t>
                                </m:r>
                                <m:r>
                                  <a:rPr lang="es-VE" b="0" i="1" smtClean="0">
                                    <a:latin typeface="Cambria Math" panose="02040503050406030204" pitchFamily="18" charset="0"/>
                                  </a:rPr>
                                  <m:t>𝑋</m:t>
                                </m:r>
                                <m:r>
                                  <a:rPr lang="es-VE" b="0" i="1" smtClean="0">
                                    <a:latin typeface="Cambria Math" panose="02040503050406030204" pitchFamily="18" charset="0"/>
                                  </a:rPr>
                                  <m:t>/</m:t>
                                </m:r>
                                <m:r>
                                  <a:rPr lang="es-VE" b="0" i="1" smtClean="0">
                                    <a:latin typeface="Cambria Math" panose="02040503050406030204" pitchFamily="18" charset="0"/>
                                  </a:rPr>
                                  <m:t>𝑅</m:t>
                                </m:r>
                                <m:r>
                                  <a:rPr lang="es-VE" b="0" i="1" smtClean="0">
                                    <a:latin typeface="Cambria Math" panose="02040503050406030204" pitchFamily="18" charset="0"/>
                                  </a:rPr>
                                  <m:t>)</m:t>
                                </m:r>
                              </m:sup>
                            </m:sSup>
                          </m:e>
                        </m:d>
                      </m:e>
                      <m:sup>
                        <m:f>
                          <m:fPr>
                            <m:ctrlPr>
                              <a:rPr lang="es-VE" b="0" i="1" smtClean="0">
                                <a:latin typeface="Cambria Math" panose="02040503050406030204" pitchFamily="18" charset="0"/>
                              </a:rPr>
                            </m:ctrlPr>
                          </m:fPr>
                          <m:num>
                            <m:r>
                              <a:rPr lang="es-VE" b="0" i="1" smtClean="0">
                                <a:latin typeface="Cambria Math" panose="02040503050406030204" pitchFamily="18" charset="0"/>
                              </a:rPr>
                              <m:t>1</m:t>
                            </m:r>
                          </m:num>
                          <m:den>
                            <m:r>
                              <a:rPr lang="es-VE" b="0" i="1" smtClean="0">
                                <a:latin typeface="Cambria Math" panose="02040503050406030204" pitchFamily="18" charset="0"/>
                              </a:rPr>
                              <m:t>2</m:t>
                            </m:r>
                          </m:den>
                        </m:f>
                      </m:sup>
                    </m:sSup>
                  </m:oMath>
                </a14:m>
                <a:endParaRPr lang="es-VE"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687364" y="3866735"/>
                <a:ext cx="2884636" cy="442301"/>
              </a:xfrm>
              <a:prstGeom prst="rect">
                <a:avLst/>
              </a:prstGeom>
              <a:blipFill>
                <a:blip r:embed="rId2"/>
                <a:stretch>
                  <a:fillRect l="-5074" b="-28767"/>
                </a:stretch>
              </a:blipFill>
              <a:ln w="12700">
                <a:noFill/>
              </a:ln>
            </p:spPr>
            <p:txBody>
              <a:bodyPr/>
              <a:lstStyle/>
              <a:p>
                <a:r>
                  <a:rPr lang="es-VE">
                    <a:noFill/>
                  </a:rPr>
                  <a:t> </a:t>
                </a:r>
              </a:p>
            </p:txBody>
          </p:sp>
        </mc:Fallback>
      </mc:AlternateContent>
      <p:sp>
        <p:nvSpPr>
          <p:cNvPr id="8" name="CuadroTexto 7"/>
          <p:cNvSpPr txBox="1"/>
          <p:nvPr/>
        </p:nvSpPr>
        <p:spPr>
          <a:xfrm>
            <a:off x="1038225" y="3374589"/>
            <a:ext cx="5786264" cy="369332"/>
          </a:xfrm>
          <a:prstGeom prst="rect">
            <a:avLst/>
          </a:prstGeom>
          <a:noFill/>
        </p:spPr>
        <p:txBody>
          <a:bodyPr wrap="none" rtlCol="0">
            <a:spAutoFit/>
          </a:bodyPr>
          <a:lstStyle/>
          <a:p>
            <a:r>
              <a:rPr lang="es-VE" b="1" dirty="0"/>
              <a:t>Formula del factor de multiplicación para fuentes remotas:</a:t>
            </a:r>
          </a:p>
        </p:txBody>
      </p:sp>
      <p:sp>
        <p:nvSpPr>
          <p:cNvPr id="9" name="CuadroTexto 8"/>
          <p:cNvSpPr txBox="1"/>
          <p:nvPr/>
        </p:nvSpPr>
        <p:spPr>
          <a:xfrm>
            <a:off x="1581831" y="4370591"/>
            <a:ext cx="4740272" cy="307777"/>
          </a:xfrm>
          <a:prstGeom prst="rect">
            <a:avLst/>
          </a:prstGeom>
          <a:noFill/>
        </p:spPr>
        <p:txBody>
          <a:bodyPr wrap="none" rtlCol="0">
            <a:spAutoFit/>
          </a:bodyPr>
          <a:lstStyle/>
          <a:p>
            <a:r>
              <a:rPr lang="es-VE" sz="1400" dirty="0"/>
              <a:t>Donde C es el tiempo de respuesta en ciclos A 60hz y S es dada</a:t>
            </a:r>
          </a:p>
        </p:txBody>
      </p:sp>
    </p:spTree>
    <p:extLst>
      <p:ext uri="{BB962C8B-B14F-4D97-AF65-F5344CB8AC3E}">
        <p14:creationId xmlns:p14="http://schemas.microsoft.com/office/powerpoint/2010/main" val="559443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Remotas</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5584" y="1920875"/>
            <a:ext cx="5192831" cy="3546475"/>
          </a:xfrm>
        </p:spPr>
      </p:pic>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6" name="CuadroTexto 5"/>
          <p:cNvSpPr txBox="1"/>
          <p:nvPr/>
        </p:nvSpPr>
        <p:spPr>
          <a:xfrm>
            <a:off x="895350" y="5467350"/>
            <a:ext cx="8248650" cy="738664"/>
          </a:xfrm>
          <a:prstGeom prst="rect">
            <a:avLst/>
          </a:prstGeom>
          <a:noFill/>
        </p:spPr>
        <p:txBody>
          <a:bodyPr wrap="square" rtlCol="0">
            <a:spAutoFit/>
          </a:bodyPr>
          <a:lstStyle/>
          <a:p>
            <a:r>
              <a:rPr lang="es-VE" sz="1400" dirty="0"/>
              <a:t>Fallas trifásicas de línea a tierra, factores de multiplicación E/X , Decremento de DC</a:t>
            </a:r>
          </a:p>
          <a:p>
            <a:r>
              <a:rPr lang="es-VE" sz="1400" dirty="0"/>
              <a:t>(sólo para fuentes </a:t>
            </a:r>
            <a:r>
              <a:rPr lang="es-VE" sz="1400" dirty="0" err="1"/>
              <a:t>fuentes</a:t>
            </a:r>
            <a:r>
              <a:rPr lang="es-VE" sz="1400" dirty="0"/>
              <a:t> remotas). (De Ref. 3. Copyright 1999 IEEE. Todos los derechos reservados. Reproducido con fines educativos.)</a:t>
            </a:r>
          </a:p>
        </p:txBody>
      </p:sp>
    </p:spTree>
    <p:extLst>
      <p:ext uri="{BB962C8B-B14F-4D97-AF65-F5344CB8AC3E}">
        <p14:creationId xmlns:p14="http://schemas.microsoft.com/office/powerpoint/2010/main" val="88823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Método E/X o E/Z de ajuste con decrementos para AC y DC  </a:t>
            </a:r>
          </a:p>
        </p:txBody>
      </p:sp>
      <p:sp>
        <p:nvSpPr>
          <p:cNvPr id="3" name="Marcador de contenido 2"/>
          <p:cNvSpPr>
            <a:spLocks noGrp="1"/>
          </p:cNvSpPr>
          <p:nvPr>
            <p:ph idx="1"/>
          </p:nvPr>
        </p:nvSpPr>
        <p:spPr>
          <a:xfrm>
            <a:off x="628650" y="1825627"/>
            <a:ext cx="7886700" cy="3587104"/>
          </a:xfrm>
        </p:spPr>
        <p:txBody>
          <a:bodyPr>
            <a:normAutofit fontScale="70000" lnSpcReduction="20000"/>
          </a:bodyPr>
          <a:lstStyle/>
          <a:p>
            <a:r>
              <a:rPr lang="es-VE" dirty="0"/>
              <a:t>Fallas Alimentadas por fuentes Locales</a:t>
            </a:r>
          </a:p>
          <a:p>
            <a:pPr lvl="1"/>
            <a:r>
              <a:rPr lang="es-VE" dirty="0"/>
              <a:t>Si el cortocircuito es alimentado por generadores a través no mas de dos transformadores</a:t>
            </a:r>
          </a:p>
          <a:p>
            <a:pPr lvl="1"/>
            <a:r>
              <a:rPr lang="es-ES" dirty="0"/>
              <a:t>Si es alimentado por una reactancia P.U. Externa al generador menor a 1.5 veces la </a:t>
            </a:r>
            <a:r>
              <a:rPr lang="es-ES" dirty="0" err="1"/>
              <a:t>subtransitoria</a:t>
            </a:r>
            <a:r>
              <a:rPr lang="es-ES" dirty="0"/>
              <a:t> del mismo</a:t>
            </a:r>
          </a:p>
          <a:p>
            <a:pPr lvl="1"/>
            <a:r>
              <a:rPr lang="es-ES" dirty="0"/>
              <a:t>Procedimiento</a:t>
            </a:r>
          </a:p>
          <a:p>
            <a:pPr lvl="2"/>
            <a:r>
              <a:rPr lang="es-ES" dirty="0"/>
              <a:t>Conocido x/r y el tiempo de respuesta</a:t>
            </a:r>
            <a:endParaRPr lang="es-VE" dirty="0"/>
          </a:p>
          <a:p>
            <a:pPr lvl="2"/>
            <a:r>
              <a:rPr lang="es-ES" dirty="0"/>
              <a:t>Se entra  a la primera curva con el valor x/r dado</a:t>
            </a:r>
          </a:p>
          <a:p>
            <a:pPr lvl="2"/>
            <a:r>
              <a:rPr lang="es-ES" dirty="0"/>
              <a:t>Se corta la curva y se baja a la siguiente</a:t>
            </a:r>
          </a:p>
          <a:p>
            <a:pPr lvl="2"/>
            <a:r>
              <a:rPr lang="es-ES" dirty="0"/>
              <a:t>Se corta la curva inferior con el valor del tiempo de respuesta para fallas trifásicos o de línea  a tierra</a:t>
            </a:r>
          </a:p>
          <a:p>
            <a:pPr lvl="2"/>
            <a:r>
              <a:rPr lang="es-ES" dirty="0"/>
              <a:t>Se corta la curva NACD en (</a:t>
            </a:r>
            <a:r>
              <a:rPr lang="es-ES" dirty="0" err="1"/>
              <a:t>I</a:t>
            </a:r>
            <a:r>
              <a:rPr lang="es-ES" baseline="-25000" dirty="0" err="1"/>
              <a:t>asinc</a:t>
            </a:r>
            <a:r>
              <a:rPr lang="es-ES" dirty="0"/>
              <a:t>/</a:t>
            </a:r>
            <a:r>
              <a:rPr lang="es-ES" dirty="0" err="1"/>
              <a:t>I</a:t>
            </a:r>
            <a:r>
              <a:rPr lang="es-ES" baseline="-25000" dirty="0" err="1"/>
              <a:t>sinc</a:t>
            </a:r>
            <a:r>
              <a:rPr lang="es-ES" dirty="0"/>
              <a:t>)NACD y esta nos va a dar el valor de reducción</a:t>
            </a:r>
          </a:p>
          <a:p>
            <a:pPr lvl="2"/>
            <a:r>
              <a:rPr lang="es-ES" dirty="0"/>
              <a:t>Con este valor se entra  a la grafica y se obtiene el punto de la curva de decremento y se busca E/X en las graficas.</a:t>
            </a:r>
          </a:p>
          <a:p>
            <a:pPr lvl="2"/>
            <a:r>
              <a:rPr lang="es-ES" dirty="0"/>
              <a:t>Cuando existen los dos casos se deben aplicar ambos métodos y relacionarlos a través de la expresión:</a:t>
            </a:r>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CuadroTexto 4"/>
          <p:cNvSpPr txBox="1"/>
          <p:nvPr/>
        </p:nvSpPr>
        <p:spPr>
          <a:xfrm>
            <a:off x="8241961" y="6553941"/>
            <a:ext cx="887628" cy="276999"/>
          </a:xfrm>
          <a:prstGeom prst="rect">
            <a:avLst/>
          </a:prstGeom>
          <a:noFill/>
        </p:spPr>
        <p:txBody>
          <a:bodyPr wrap="square" rtlCol="0">
            <a:spAutoFit/>
          </a:bodyPr>
          <a:lstStyle/>
          <a:p>
            <a:pPr algn="r"/>
            <a:r>
              <a:rPr lang="es-VE" sz="1200" i="1" dirty="0">
                <a:solidFill>
                  <a:schemeClr val="bg1"/>
                </a:solidFill>
              </a:rPr>
              <a:t>100/100</a:t>
            </a:r>
            <a:endParaRPr lang="es-VE" i="1" dirty="0">
              <a:solidFill>
                <a:schemeClr val="bg1"/>
              </a:solidFill>
            </a:endParaRPr>
          </a:p>
        </p:txBody>
      </p:sp>
      <p:sp>
        <p:nvSpPr>
          <p:cNvPr id="8" name="CuadroTexto 7"/>
          <p:cNvSpPr txBox="1"/>
          <p:nvPr/>
        </p:nvSpPr>
        <p:spPr>
          <a:xfrm>
            <a:off x="1219200" y="5249362"/>
            <a:ext cx="5786264" cy="369332"/>
          </a:xfrm>
          <a:prstGeom prst="rect">
            <a:avLst/>
          </a:prstGeom>
          <a:noFill/>
        </p:spPr>
        <p:txBody>
          <a:bodyPr wrap="none" rtlCol="0">
            <a:spAutoFit/>
          </a:bodyPr>
          <a:lstStyle/>
          <a:p>
            <a:r>
              <a:rPr lang="es-VE" b="1" dirty="0"/>
              <a:t>Formula del factor de multiplicación para fuentes remotas:</a:t>
            </a:r>
          </a:p>
        </p:txBody>
      </p:sp>
      <p:grpSp>
        <p:nvGrpSpPr>
          <p:cNvPr id="7" name="Grupo 6"/>
          <p:cNvGrpSpPr/>
          <p:nvPr/>
        </p:nvGrpSpPr>
        <p:grpSpPr>
          <a:xfrm>
            <a:off x="2160863" y="5618694"/>
            <a:ext cx="4048457" cy="768832"/>
            <a:chOff x="2227538" y="5119858"/>
            <a:chExt cx="4048457" cy="768832"/>
          </a:xfrm>
        </p:grpSpPr>
        <p:sp>
          <p:nvSpPr>
            <p:cNvPr id="6" name="CuadroTexto 5"/>
            <p:cNvSpPr txBox="1"/>
            <p:nvPr/>
          </p:nvSpPr>
          <p:spPr>
            <a:xfrm>
              <a:off x="2227538" y="5286451"/>
              <a:ext cx="1657826" cy="369332"/>
            </a:xfrm>
            <a:prstGeom prst="rect">
              <a:avLst/>
            </a:prstGeom>
            <a:noFill/>
          </p:spPr>
          <p:txBody>
            <a:bodyPr wrap="none" rtlCol="0">
              <a:spAutoFit/>
            </a:bodyPr>
            <a:lstStyle/>
            <a:p>
              <a:r>
                <a:rPr lang="es-VE" sz="1200" dirty="0"/>
                <a:t> Proporción </a:t>
              </a:r>
              <a:r>
                <a:rPr lang="es-VE" dirty="0"/>
                <a:t>NACD =</a:t>
              </a:r>
            </a:p>
          </p:txBody>
        </p:sp>
        <p:cxnSp>
          <p:nvCxnSpPr>
            <p:cNvPr id="11" name="Conector recto 10"/>
            <p:cNvCxnSpPr/>
            <p:nvPr/>
          </p:nvCxnSpPr>
          <p:spPr>
            <a:xfrm>
              <a:off x="3840480" y="5503426"/>
              <a:ext cx="20726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a:off x="3784672" y="5119858"/>
              <a:ext cx="2491323" cy="369332"/>
            </a:xfrm>
            <a:prstGeom prst="rect">
              <a:avLst/>
            </a:prstGeom>
            <a:noFill/>
          </p:spPr>
          <p:txBody>
            <a:bodyPr wrap="none" rtlCol="0">
              <a:spAutoFit/>
            </a:bodyPr>
            <a:lstStyle/>
            <a:p>
              <a:r>
                <a:rPr lang="es-VE" dirty="0"/>
                <a:t>∑ NACD </a:t>
              </a:r>
              <a:r>
                <a:rPr lang="es-VE" sz="1100" dirty="0"/>
                <a:t>de las fuentes de corriente</a:t>
              </a:r>
              <a:endParaRPr lang="es-VE" dirty="0"/>
            </a:p>
          </p:txBody>
        </p:sp>
        <p:sp>
          <p:nvSpPr>
            <p:cNvPr id="13" name="CuadroTexto 12"/>
            <p:cNvSpPr txBox="1"/>
            <p:nvPr/>
          </p:nvSpPr>
          <p:spPr>
            <a:xfrm>
              <a:off x="3784672" y="5519358"/>
              <a:ext cx="2092239" cy="369332"/>
            </a:xfrm>
            <a:prstGeom prst="rect">
              <a:avLst/>
            </a:prstGeom>
            <a:noFill/>
          </p:spPr>
          <p:txBody>
            <a:bodyPr wrap="none" rtlCol="0">
              <a:spAutoFit/>
            </a:bodyPr>
            <a:lstStyle/>
            <a:p>
              <a:r>
                <a:rPr lang="es-VE" dirty="0"/>
                <a:t>E/X </a:t>
              </a:r>
              <a:r>
                <a:rPr lang="es-VE" sz="1100" dirty="0"/>
                <a:t>para la red de interrupción</a:t>
              </a:r>
              <a:endParaRPr lang="es-VE" dirty="0"/>
            </a:p>
          </p:txBody>
        </p:sp>
      </p:grpSp>
    </p:spTree>
    <p:extLst>
      <p:ext uri="{BB962C8B-B14F-4D97-AF65-F5344CB8AC3E}">
        <p14:creationId xmlns:p14="http://schemas.microsoft.com/office/powerpoint/2010/main" val="2005510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787525"/>
            <a:ext cx="5194130" cy="3548822"/>
          </a:xfrm>
        </p:spPr>
      </p:pic>
      <p:sp>
        <p:nvSpPr>
          <p:cNvPr id="7" name="CuadroTexto 6"/>
          <p:cNvSpPr txBox="1"/>
          <p:nvPr/>
        </p:nvSpPr>
        <p:spPr>
          <a:xfrm>
            <a:off x="895350" y="5467350"/>
            <a:ext cx="7858125" cy="523220"/>
          </a:xfrm>
          <a:prstGeom prst="rect">
            <a:avLst/>
          </a:prstGeom>
          <a:noFill/>
        </p:spPr>
        <p:txBody>
          <a:bodyPr wrap="square" rtlCol="0">
            <a:spAutoFit/>
          </a:bodyPr>
          <a:lstStyle/>
          <a:p>
            <a:r>
              <a:rPr lang="es-VE" sz="1400" dirty="0"/>
              <a:t>Fallas trifásicas, factores de multiplicación E/X , decrementos AC y DC (fuentes locales). (De Ref. 3. Copyright 1999 IEEE. Todos los derechos reservados. Reproducido con fines educativos.)</a:t>
            </a:r>
          </a:p>
        </p:txBody>
      </p:sp>
    </p:spTree>
    <p:extLst>
      <p:ext uri="{BB962C8B-B14F-4D97-AF65-F5344CB8AC3E}">
        <p14:creationId xmlns:p14="http://schemas.microsoft.com/office/powerpoint/2010/main" val="1761893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5925" y="1690689"/>
            <a:ext cx="5417370" cy="3763976"/>
          </a:xfrm>
        </p:spPr>
      </p:pic>
      <p:sp>
        <p:nvSpPr>
          <p:cNvPr id="7" name="CuadroTexto 6"/>
          <p:cNvSpPr txBox="1"/>
          <p:nvPr/>
        </p:nvSpPr>
        <p:spPr>
          <a:xfrm>
            <a:off x="895350" y="5467350"/>
            <a:ext cx="7858125" cy="523220"/>
          </a:xfrm>
          <a:prstGeom prst="rect">
            <a:avLst/>
          </a:prstGeom>
          <a:noFill/>
        </p:spPr>
        <p:txBody>
          <a:bodyPr wrap="square" rtlCol="0">
            <a:spAutoFit/>
          </a:bodyPr>
          <a:lstStyle/>
          <a:p>
            <a:r>
              <a:rPr lang="es-VE" sz="1400" dirty="0"/>
              <a:t>Fallas de línea a tierra, factores de multiplicación E/X, decremento de AC y DC (fuentes locales). (De Ref. 3. Copyright 1999 IEEE. Todos los derechos reservados. Reproducido con fines educativos.)</a:t>
            </a:r>
          </a:p>
        </p:txBody>
      </p:sp>
    </p:spTree>
    <p:extLst>
      <p:ext uri="{BB962C8B-B14F-4D97-AF65-F5344CB8AC3E}">
        <p14:creationId xmlns:p14="http://schemas.microsoft.com/office/powerpoint/2010/main" val="546454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4035" y="1835150"/>
            <a:ext cx="3264979" cy="4351338"/>
          </a:xfrm>
        </p:spPr>
      </p:pic>
      <p:sp>
        <p:nvSpPr>
          <p:cNvPr id="7" name="CuadroTexto 6"/>
          <p:cNvSpPr txBox="1"/>
          <p:nvPr/>
        </p:nvSpPr>
        <p:spPr>
          <a:xfrm>
            <a:off x="4572000" y="3189625"/>
            <a:ext cx="3019425" cy="1169551"/>
          </a:xfrm>
          <a:prstGeom prst="rect">
            <a:avLst/>
          </a:prstGeom>
          <a:noFill/>
        </p:spPr>
        <p:txBody>
          <a:bodyPr wrap="square" rtlCol="0">
            <a:spAutoFit/>
          </a:bodyPr>
          <a:lstStyle/>
          <a:p>
            <a:r>
              <a:rPr lang="es-VE" sz="1400" dirty="0" err="1"/>
              <a:t>Relacion</a:t>
            </a:r>
            <a:r>
              <a:rPr lang="es-VE" sz="1400" dirty="0"/>
              <a:t> </a:t>
            </a:r>
            <a:r>
              <a:rPr lang="es-VE" sz="1400" dirty="0" err="1"/>
              <a:t>Iasym</a:t>
            </a:r>
            <a:r>
              <a:rPr lang="es-VE" sz="1400" dirty="0"/>
              <a:t>/</a:t>
            </a:r>
            <a:r>
              <a:rPr lang="es-VE" sz="1400" dirty="0" err="1"/>
              <a:t>Isym</a:t>
            </a:r>
            <a:r>
              <a:rPr lang="es-VE" sz="1400" dirty="0"/>
              <a:t> vs  </a:t>
            </a:r>
            <a:r>
              <a:rPr lang="es-VE" sz="1400" dirty="0" err="1"/>
              <a:t>Relacion</a:t>
            </a:r>
            <a:r>
              <a:rPr lang="es-VE" sz="1400" dirty="0"/>
              <a:t> X/R para </a:t>
            </a:r>
            <a:r>
              <a:rPr lang="es-VE" sz="1400" dirty="0" err="1"/>
              <a:t>contactor</a:t>
            </a:r>
            <a:r>
              <a:rPr lang="es-VE" sz="1400" dirty="0"/>
              <a:t> (De Ref. 3. Copyright 1999 IEEE. Todos los derechos reservados. Reproducido con fines educativos.)</a:t>
            </a:r>
          </a:p>
        </p:txBody>
      </p:sp>
    </p:spTree>
    <p:extLst>
      <p:ext uri="{BB962C8B-B14F-4D97-AF65-F5344CB8AC3E}">
        <p14:creationId xmlns:p14="http://schemas.microsoft.com/office/powerpoint/2010/main" val="2217063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8684" y="2260056"/>
            <a:ext cx="5173302" cy="4017176"/>
          </a:xfrm>
        </p:spPr>
      </p:pic>
      <p:sp>
        <p:nvSpPr>
          <p:cNvPr id="10" name="CuadroTexto 9"/>
          <p:cNvSpPr txBox="1"/>
          <p:nvPr/>
        </p:nvSpPr>
        <p:spPr>
          <a:xfrm>
            <a:off x="628650" y="1890724"/>
            <a:ext cx="4733412" cy="369332"/>
          </a:xfrm>
          <a:prstGeom prst="rect">
            <a:avLst/>
          </a:prstGeom>
          <a:noFill/>
        </p:spPr>
        <p:txBody>
          <a:bodyPr wrap="none" rtlCol="0">
            <a:spAutoFit/>
          </a:bodyPr>
          <a:lstStyle/>
          <a:p>
            <a:r>
              <a:rPr lang="es-ES" dirty="0"/>
              <a:t>Se entra  a la primera curva con el valor x/r dado</a:t>
            </a:r>
            <a:endParaRPr lang="es-VE" dirty="0"/>
          </a:p>
        </p:txBody>
      </p:sp>
      <p:sp>
        <p:nvSpPr>
          <p:cNvPr id="11" name="Elipse 10"/>
          <p:cNvSpPr/>
          <p:nvPr/>
        </p:nvSpPr>
        <p:spPr>
          <a:xfrm>
            <a:off x="3759800" y="2829423"/>
            <a:ext cx="409575" cy="409575"/>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Tree>
    <p:extLst>
      <p:ext uri="{BB962C8B-B14F-4D97-AF65-F5344CB8AC3E}">
        <p14:creationId xmlns:p14="http://schemas.microsoft.com/office/powerpoint/2010/main" val="13204320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8684" y="2260056"/>
            <a:ext cx="5173302" cy="4017176"/>
          </a:xfrm>
        </p:spPr>
      </p:pic>
      <p:sp>
        <p:nvSpPr>
          <p:cNvPr id="10" name="CuadroTexto 9"/>
          <p:cNvSpPr txBox="1"/>
          <p:nvPr/>
        </p:nvSpPr>
        <p:spPr>
          <a:xfrm>
            <a:off x="628650" y="1890724"/>
            <a:ext cx="3873753" cy="369332"/>
          </a:xfrm>
          <a:prstGeom prst="rect">
            <a:avLst/>
          </a:prstGeom>
          <a:noFill/>
        </p:spPr>
        <p:txBody>
          <a:bodyPr wrap="none" rtlCol="0">
            <a:spAutoFit/>
          </a:bodyPr>
          <a:lstStyle/>
          <a:p>
            <a:r>
              <a:rPr lang="es-ES" dirty="0"/>
              <a:t>Se corta la curva y se baja a la siguiente</a:t>
            </a:r>
            <a:endParaRPr lang="es-VE" dirty="0"/>
          </a:p>
        </p:txBody>
      </p:sp>
      <p:sp>
        <p:nvSpPr>
          <p:cNvPr id="11" name="Elipse 10"/>
          <p:cNvSpPr/>
          <p:nvPr/>
        </p:nvSpPr>
        <p:spPr>
          <a:xfrm>
            <a:off x="4310547" y="2915920"/>
            <a:ext cx="409575" cy="409575"/>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Tree>
    <p:extLst>
      <p:ext uri="{BB962C8B-B14F-4D97-AF65-F5344CB8AC3E}">
        <p14:creationId xmlns:p14="http://schemas.microsoft.com/office/powerpoint/2010/main" val="20545328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8684" y="2260056"/>
            <a:ext cx="5173302" cy="4017176"/>
          </a:xfrm>
        </p:spPr>
      </p:pic>
      <p:sp>
        <p:nvSpPr>
          <p:cNvPr id="10" name="CuadroTexto 9"/>
          <p:cNvSpPr txBox="1"/>
          <p:nvPr/>
        </p:nvSpPr>
        <p:spPr>
          <a:xfrm>
            <a:off x="628650" y="1890724"/>
            <a:ext cx="7514453" cy="646331"/>
          </a:xfrm>
          <a:prstGeom prst="rect">
            <a:avLst/>
          </a:prstGeom>
          <a:noFill/>
        </p:spPr>
        <p:txBody>
          <a:bodyPr wrap="square" rtlCol="0">
            <a:spAutoFit/>
          </a:bodyPr>
          <a:lstStyle/>
          <a:p>
            <a:r>
              <a:rPr lang="es-ES" dirty="0"/>
              <a:t>Se corta la curva inferior con el valor del tiempo de respuesta para fallas trifásicos o de línea  a tierra</a:t>
            </a:r>
            <a:endParaRPr lang="es-VE" dirty="0"/>
          </a:p>
        </p:txBody>
      </p:sp>
      <p:sp>
        <p:nvSpPr>
          <p:cNvPr id="11" name="Elipse 10"/>
          <p:cNvSpPr/>
          <p:nvPr/>
        </p:nvSpPr>
        <p:spPr>
          <a:xfrm>
            <a:off x="4310547" y="4818860"/>
            <a:ext cx="409575" cy="409575"/>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Tree>
    <p:extLst>
      <p:ext uri="{BB962C8B-B14F-4D97-AF65-F5344CB8AC3E}">
        <p14:creationId xmlns:p14="http://schemas.microsoft.com/office/powerpoint/2010/main" val="2651705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8684" y="2260056"/>
            <a:ext cx="5173302" cy="4017176"/>
          </a:xfrm>
        </p:spPr>
      </p:pic>
      <p:sp>
        <p:nvSpPr>
          <p:cNvPr id="10" name="CuadroTexto 9"/>
          <p:cNvSpPr txBox="1"/>
          <p:nvPr/>
        </p:nvSpPr>
        <p:spPr>
          <a:xfrm>
            <a:off x="628650" y="1890724"/>
            <a:ext cx="7514453" cy="646331"/>
          </a:xfrm>
          <a:prstGeom prst="rect">
            <a:avLst/>
          </a:prstGeom>
          <a:noFill/>
        </p:spPr>
        <p:txBody>
          <a:bodyPr wrap="square" rtlCol="0">
            <a:spAutoFit/>
          </a:bodyPr>
          <a:lstStyle/>
          <a:p>
            <a:r>
              <a:rPr lang="es-ES" dirty="0"/>
              <a:t>Se corta la curva </a:t>
            </a:r>
            <a:r>
              <a:rPr lang="es-ES" dirty="0" err="1"/>
              <a:t>nacd</a:t>
            </a:r>
            <a:r>
              <a:rPr lang="es-ES" dirty="0"/>
              <a:t> en (</a:t>
            </a:r>
            <a:r>
              <a:rPr lang="es-ES" dirty="0" err="1"/>
              <a:t>Iasinc</a:t>
            </a:r>
            <a:r>
              <a:rPr lang="es-ES" dirty="0"/>
              <a:t>/</a:t>
            </a:r>
            <a:r>
              <a:rPr lang="es-ES" dirty="0" err="1"/>
              <a:t>Isinc</a:t>
            </a:r>
            <a:r>
              <a:rPr lang="es-ES" dirty="0"/>
              <a:t>)</a:t>
            </a:r>
            <a:r>
              <a:rPr lang="es-ES" dirty="0" err="1"/>
              <a:t>nacd</a:t>
            </a:r>
            <a:r>
              <a:rPr lang="es-ES" dirty="0"/>
              <a:t> y esta nos va a dar el valor de </a:t>
            </a:r>
            <a:r>
              <a:rPr lang="es-ES" dirty="0" err="1"/>
              <a:t>reduccion</a:t>
            </a:r>
            <a:endParaRPr lang="es-VE" dirty="0"/>
          </a:p>
        </p:txBody>
      </p:sp>
      <p:sp>
        <p:nvSpPr>
          <p:cNvPr id="11" name="Elipse 10"/>
          <p:cNvSpPr/>
          <p:nvPr/>
        </p:nvSpPr>
        <p:spPr>
          <a:xfrm>
            <a:off x="2580601" y="4880644"/>
            <a:ext cx="409575" cy="409575"/>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Tree>
    <p:extLst>
      <p:ext uri="{BB962C8B-B14F-4D97-AF65-F5344CB8AC3E}">
        <p14:creationId xmlns:p14="http://schemas.microsoft.com/office/powerpoint/2010/main" val="3162722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VE" dirty="0"/>
              <a:t>Fallas Alimentadas por fuentes Locales</a:t>
            </a:r>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CuadroTexto 6"/>
          <p:cNvSpPr txBox="1"/>
          <p:nvPr/>
        </p:nvSpPr>
        <p:spPr>
          <a:xfrm>
            <a:off x="430942" y="1825625"/>
            <a:ext cx="3955707" cy="1200329"/>
          </a:xfrm>
          <a:prstGeom prst="rect">
            <a:avLst/>
          </a:prstGeom>
          <a:noFill/>
        </p:spPr>
        <p:txBody>
          <a:bodyPr wrap="square" rtlCol="0">
            <a:spAutoFit/>
          </a:bodyPr>
          <a:lstStyle/>
          <a:p>
            <a:r>
              <a:rPr lang="es-ES" dirty="0"/>
              <a:t>Con este valor se entra  a la grafica y se obtiene el punto de la curva de decremento y se busca E/X en las grafica 7.6.</a:t>
            </a:r>
            <a:endParaRPr lang="es-VE" dirty="0"/>
          </a:p>
        </p:txBody>
      </p:sp>
      <p:pic>
        <p:nvPicPr>
          <p:cNvPr id="10" name="Marcador de contenido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74566" y="2727669"/>
            <a:ext cx="4779247" cy="3265359"/>
          </a:xfrm>
        </p:spPr>
      </p:pic>
    </p:spTree>
    <p:extLst>
      <p:ext uri="{BB962C8B-B14F-4D97-AF65-F5344CB8AC3E}">
        <p14:creationId xmlns:p14="http://schemas.microsoft.com/office/powerpoint/2010/main" val="2361033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Caso de aplicación</a:t>
            </a:r>
          </a:p>
        </p:txBody>
      </p:sp>
      <p:sp>
        <p:nvSpPr>
          <p:cNvPr id="3" name="Subtítulo 2"/>
          <p:cNvSpPr>
            <a:spLocks noGrp="1"/>
          </p:cNvSpPr>
          <p:nvPr>
            <p:ph type="subTitle" idx="1"/>
          </p:nvPr>
        </p:nvSpPr>
        <p:spPr/>
        <p:txBody>
          <a:bodyPr/>
          <a:lstStyle/>
          <a:p>
            <a:r>
              <a:rPr lang="es-VE" dirty="0"/>
              <a:t>Selección de interruptores</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94669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Interruptores de alta tensión – Aplicados a generadores</a:t>
            </a:r>
          </a:p>
        </p:txBody>
      </p:sp>
      <p:sp>
        <p:nvSpPr>
          <p:cNvPr id="3" name="Marcador de contenido 2"/>
          <p:cNvSpPr>
            <a:spLocks noGrp="1"/>
          </p:cNvSpPr>
          <p:nvPr>
            <p:ph idx="1"/>
          </p:nvPr>
        </p:nvSpPr>
        <p:spPr/>
        <p:txBody>
          <a:bodyPr>
            <a:normAutofit fontScale="70000" lnSpcReduction="20000"/>
          </a:bodyPr>
          <a:lstStyle/>
          <a:p>
            <a:r>
              <a:rPr lang="es-VE" dirty="0"/>
              <a:t>Criterios</a:t>
            </a:r>
          </a:p>
          <a:p>
            <a:pPr lvl="1"/>
            <a:r>
              <a:rPr lang="es-VE" dirty="0"/>
              <a:t>Ambientales</a:t>
            </a:r>
          </a:p>
          <a:p>
            <a:pPr lvl="2"/>
            <a:r>
              <a:rPr lang="es-VE" dirty="0"/>
              <a:t>Deben de tener unos limites: que son cuando operan sobre las condiciones de los estándares, el sonido del pico instantáneo del mismo debe ser menor a 140 decibeles .</a:t>
            </a:r>
          </a:p>
          <a:p>
            <a:pPr lvl="2"/>
            <a:r>
              <a:rPr lang="es-VE" dirty="0"/>
              <a:t>Tener en cuenta los campos magnéticos inducido por las corrientes circulando constantemente</a:t>
            </a:r>
          </a:p>
          <a:p>
            <a:pPr lvl="1"/>
            <a:r>
              <a:rPr lang="es-VE" dirty="0"/>
              <a:t>Tensión máxima nominal de un interruptor aplicado a un generador </a:t>
            </a:r>
          </a:p>
          <a:p>
            <a:pPr lvl="2"/>
            <a:r>
              <a:rPr lang="es-VE" dirty="0"/>
              <a:t>Es el la tensión mas alta para el cual el interruptor esta designado </a:t>
            </a:r>
          </a:p>
          <a:p>
            <a:pPr lvl="2"/>
            <a:r>
              <a:rPr lang="es-VE" dirty="0"/>
              <a:t>Es el limite mas alto para su operación </a:t>
            </a:r>
          </a:p>
          <a:p>
            <a:pPr lvl="2"/>
            <a:r>
              <a:rPr lang="es-VE" dirty="0"/>
              <a:t>Esta tensión debe ser 1.05 veces la tensión de operación del generador </a:t>
            </a:r>
          </a:p>
          <a:p>
            <a:pPr lvl="1"/>
            <a:r>
              <a:rPr lang="es-VE" dirty="0"/>
              <a:t>Requerimientos</a:t>
            </a:r>
          </a:p>
          <a:p>
            <a:pPr lvl="2"/>
            <a:r>
              <a:rPr lang="es-VE" dirty="0"/>
              <a:t>Tienen cierto limites y característica de operación que están basado en algunas condiciones que se debe tener en cuenta</a:t>
            </a:r>
          </a:p>
          <a:p>
            <a:pPr lvl="3"/>
            <a:r>
              <a:rPr lang="es-VE" dirty="0"/>
              <a:t>La tensión máxima pico</a:t>
            </a:r>
          </a:p>
          <a:p>
            <a:pPr lvl="3"/>
            <a:r>
              <a:rPr lang="es-VE" dirty="0"/>
              <a:t>La frecuencia </a:t>
            </a:r>
          </a:p>
          <a:p>
            <a:pPr lvl="3"/>
            <a:r>
              <a:rPr lang="es-VE" dirty="0"/>
              <a:t>La corriente continua </a:t>
            </a:r>
          </a:p>
          <a:p>
            <a:pPr lvl="3"/>
            <a:r>
              <a:rPr lang="es-VE" dirty="0"/>
              <a:t>El ciclo continuo </a:t>
            </a:r>
          </a:p>
          <a:p>
            <a:pPr lvl="3"/>
            <a:r>
              <a:rPr lang="es-VE" dirty="0"/>
              <a:t>El tiempo de cierre del interrupción </a:t>
            </a:r>
          </a:p>
          <a:p>
            <a:pPr lvl="3"/>
            <a:r>
              <a:rPr lang="es-VE" dirty="0"/>
              <a:t>Corriente  de corto circuito</a:t>
            </a:r>
          </a:p>
          <a:p>
            <a:pPr lvl="2"/>
            <a:endParaRPr lang="es-VE"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2246432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Interruptores de alta tensión – Aplicados a generadores</a:t>
            </a:r>
          </a:p>
        </p:txBody>
      </p:sp>
      <p:sp>
        <p:nvSpPr>
          <p:cNvPr id="3" name="Marcador de contenido 2"/>
          <p:cNvSpPr>
            <a:spLocks noGrp="1"/>
          </p:cNvSpPr>
          <p:nvPr>
            <p:ph idx="1"/>
          </p:nvPr>
        </p:nvSpPr>
        <p:spPr/>
        <p:txBody>
          <a:bodyPr>
            <a:normAutofit fontScale="70000" lnSpcReduction="20000"/>
          </a:bodyPr>
          <a:lstStyle/>
          <a:p>
            <a:r>
              <a:rPr lang="es-VE" dirty="0"/>
              <a:t>Criterios</a:t>
            </a:r>
          </a:p>
          <a:p>
            <a:pPr lvl="1"/>
            <a:r>
              <a:rPr lang="es-VE" dirty="0"/>
              <a:t>Ambientales</a:t>
            </a:r>
          </a:p>
          <a:p>
            <a:pPr lvl="2"/>
            <a:r>
              <a:rPr lang="es-VE" dirty="0"/>
              <a:t>Deben de tener unos limites: que son cuando operan sobre las condiciones de los estándares, el sonido del pico instantáneo del mismo debe ser menor a 140 decibeles .</a:t>
            </a:r>
          </a:p>
          <a:p>
            <a:pPr lvl="2"/>
            <a:r>
              <a:rPr lang="es-VE" dirty="0"/>
              <a:t>Tener en cuenta los campos magnéticos inducido por las corrientes circulando constantemente</a:t>
            </a:r>
          </a:p>
          <a:p>
            <a:pPr lvl="1"/>
            <a:r>
              <a:rPr lang="es-VE" dirty="0"/>
              <a:t>Tensión máxima nominal de un interruptor aplicado a un generador </a:t>
            </a:r>
          </a:p>
          <a:p>
            <a:pPr lvl="2"/>
            <a:r>
              <a:rPr lang="es-VE" dirty="0"/>
              <a:t>Es el la tensión mas alta para el cual el interruptor esta designado </a:t>
            </a:r>
          </a:p>
          <a:p>
            <a:pPr lvl="2"/>
            <a:r>
              <a:rPr lang="es-VE" dirty="0"/>
              <a:t>Es el limite mas alto para su operación </a:t>
            </a:r>
          </a:p>
          <a:p>
            <a:pPr lvl="2"/>
            <a:r>
              <a:rPr lang="es-VE" dirty="0"/>
              <a:t>Esta tensión debe ser 1.05 veces la tensión de operación del generador </a:t>
            </a:r>
          </a:p>
          <a:p>
            <a:pPr lvl="1"/>
            <a:r>
              <a:rPr lang="es-VE" dirty="0"/>
              <a:t>Requerimientos</a:t>
            </a:r>
          </a:p>
          <a:p>
            <a:pPr lvl="2"/>
            <a:r>
              <a:rPr lang="es-VE" dirty="0"/>
              <a:t>Tienen cierto limites y característica de operación que están basado en algunas condiciones que se debe tener en cuenta</a:t>
            </a:r>
          </a:p>
          <a:p>
            <a:pPr lvl="3"/>
            <a:r>
              <a:rPr lang="es-VE" dirty="0"/>
              <a:t>La tensión máxima pico</a:t>
            </a:r>
          </a:p>
          <a:p>
            <a:pPr lvl="3"/>
            <a:r>
              <a:rPr lang="es-VE" dirty="0"/>
              <a:t>La frecuencia </a:t>
            </a:r>
          </a:p>
          <a:p>
            <a:pPr lvl="3"/>
            <a:r>
              <a:rPr lang="es-VE" dirty="0"/>
              <a:t>La corriente continua </a:t>
            </a:r>
          </a:p>
          <a:p>
            <a:pPr lvl="3"/>
            <a:r>
              <a:rPr lang="es-VE" dirty="0"/>
              <a:t>El ciclo continuo </a:t>
            </a:r>
          </a:p>
          <a:p>
            <a:pPr lvl="3"/>
            <a:r>
              <a:rPr lang="es-VE" dirty="0"/>
              <a:t>El tiempo de cierre del interrupción </a:t>
            </a:r>
          </a:p>
          <a:p>
            <a:pPr lvl="3"/>
            <a:r>
              <a:rPr lang="es-VE" dirty="0"/>
              <a:t>Corriente  de corto circuito</a:t>
            </a:r>
          </a:p>
          <a:p>
            <a:pPr lvl="2"/>
            <a:endParaRPr lang="es-VE" dirty="0"/>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6578196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Interruptores de alta tensión – Aplicados a generadores</a:t>
            </a:r>
          </a:p>
        </p:txBody>
      </p:sp>
      <p:sp>
        <p:nvSpPr>
          <p:cNvPr id="3" name="Marcador de contenido 2"/>
          <p:cNvSpPr>
            <a:spLocks noGrp="1"/>
          </p:cNvSpPr>
          <p:nvPr>
            <p:ph idx="1"/>
          </p:nvPr>
        </p:nvSpPr>
        <p:spPr/>
        <p:txBody>
          <a:bodyPr>
            <a:normAutofit/>
          </a:bodyPr>
          <a:lstStyle/>
          <a:p>
            <a:r>
              <a:rPr lang="es-VE" dirty="0"/>
              <a:t>Corriente continua del interruptor </a:t>
            </a:r>
          </a:p>
          <a:p>
            <a:pPr lvl="1"/>
            <a:r>
              <a:rPr lang="es-VE" dirty="0"/>
              <a:t>Limites designado</a:t>
            </a:r>
          </a:p>
          <a:p>
            <a:pPr lvl="2"/>
            <a:r>
              <a:rPr lang="es-VE" dirty="0"/>
              <a:t>Corrientes RMS. Estas corrientes a la hora de ser utilizada continuamente no debe violar ninguna de las limitaciones asignada </a:t>
            </a:r>
          </a:p>
          <a:p>
            <a:pPr lvl="2"/>
            <a:r>
              <a:rPr lang="es-VE" dirty="0"/>
              <a:t>Valores típico. 6.3, 8, 10, 12, 16, 20kA y así sucesivamente, hay unos valores estipulados para estas corrientes continua para que se puedan evaluar a la hora de seleccionar un interruptor</a:t>
            </a:r>
          </a:p>
          <a:p>
            <a:pPr lvl="1"/>
            <a:r>
              <a:rPr lang="es-VE" dirty="0"/>
              <a:t>Interruptores diseñado para estar en confinamiento</a:t>
            </a:r>
          </a:p>
          <a:p>
            <a:pPr lvl="2"/>
            <a:r>
              <a:rPr lang="es-VE" dirty="0"/>
              <a:t>Deben tener una ventilación adicional</a:t>
            </a:r>
          </a:p>
          <a:p>
            <a:pPr lvl="2"/>
            <a:r>
              <a:rPr lang="es-VE" dirty="0"/>
              <a:t>Debe estar a una temperatura menor de 40°C</a:t>
            </a:r>
          </a:p>
          <a:p>
            <a:endParaRPr lang="es-VE" dirty="0"/>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7710323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Interruptores de alta tensión – Aplicados a generadores</a:t>
            </a:r>
          </a:p>
        </p:txBody>
      </p:sp>
      <p:sp>
        <p:nvSpPr>
          <p:cNvPr id="3" name="Marcador de contenido 2"/>
          <p:cNvSpPr>
            <a:spLocks noGrp="1"/>
          </p:cNvSpPr>
          <p:nvPr>
            <p:ph idx="1"/>
          </p:nvPr>
        </p:nvSpPr>
        <p:spPr/>
        <p:txBody>
          <a:bodyPr>
            <a:normAutofit/>
          </a:bodyPr>
          <a:lstStyle/>
          <a:p>
            <a:r>
              <a:rPr lang="es-VE" sz="2000" dirty="0"/>
              <a:t>Tiempo de reacción de los interruptores</a:t>
            </a:r>
          </a:p>
          <a:p>
            <a:pPr lvl="1"/>
            <a:r>
              <a:rPr lang="es-VE" sz="1600" dirty="0"/>
              <a:t>Se conoce como el intervalo máximo admisible</a:t>
            </a:r>
          </a:p>
          <a:p>
            <a:pPr lvl="1"/>
            <a:r>
              <a:rPr lang="es-VE" sz="1600" dirty="0"/>
              <a:t>Los interruptores equipados con resistencias, el tiempo  de acción del interruptor puede ser un poco mas largo</a:t>
            </a:r>
          </a:p>
          <a:p>
            <a:pPr lvl="1"/>
            <a:r>
              <a:rPr lang="es-VE" sz="1600" dirty="0"/>
              <a:t>El tiempo de cierre automático del interruptor. Es el intervalo entre la energización del circuito comparado con la presión del fluido, el mecanismo y el cierre definitivo del circuito</a:t>
            </a:r>
          </a:p>
          <a:p>
            <a:pPr lvl="1"/>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151398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Interruptores de alta tensión – Aplicados a generadores</a:t>
            </a:r>
          </a:p>
        </p:txBody>
      </p:sp>
      <p:sp>
        <p:nvSpPr>
          <p:cNvPr id="3" name="Marcador de contenido 2"/>
          <p:cNvSpPr>
            <a:spLocks noGrp="1"/>
          </p:cNvSpPr>
          <p:nvPr>
            <p:ph idx="1"/>
          </p:nvPr>
        </p:nvSpPr>
        <p:spPr/>
        <p:txBody>
          <a:bodyPr/>
          <a:lstStyle/>
          <a:p>
            <a:r>
              <a:rPr lang="es-VE" dirty="0"/>
              <a:t>Criterio necesario con los cuales deben cumplir</a:t>
            </a:r>
            <a:br>
              <a:rPr lang="es-VE" dirty="0"/>
            </a:br>
            <a:r>
              <a:rPr lang="es-VE" dirty="0"/>
              <a:t>A la hora que se presente un corto circuito</a:t>
            </a:r>
          </a:p>
          <a:p>
            <a:pPr lvl="1"/>
            <a:r>
              <a:rPr lang="es-VE" dirty="0"/>
              <a:t>Cierre para cualquier tipo de frecuencia</a:t>
            </a:r>
          </a:p>
          <a:p>
            <a:pPr lvl="1"/>
            <a:r>
              <a:rPr lang="es-VE" dirty="0"/>
              <a:t>Soportar la corriente de corto circuito por un tiempo igual o superior a 0.25s </a:t>
            </a:r>
          </a:p>
          <a:p>
            <a:pPr lvl="1"/>
            <a:r>
              <a:rPr lang="es-VE" dirty="0"/>
              <a:t>Seleccionado para soportar la corriente de corto circuito durante ese tiemplo</a:t>
            </a:r>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9465093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619562"/>
            <a:ext cx="7886700" cy="2888043"/>
          </a:xfrm>
        </p:spPr>
        <p:txBody>
          <a:bodyPr>
            <a:normAutofit/>
          </a:bodyPr>
          <a:lstStyle/>
          <a:p>
            <a:pPr marL="0" indent="0" algn="ctr">
              <a:buNone/>
            </a:pPr>
            <a:r>
              <a:rPr lang="es-VE" dirty="0"/>
              <a:t>La adecuación del circuito interruptor del servicio viene dada por:</a:t>
            </a:r>
          </a:p>
          <a:p>
            <a:pPr marL="457200" lvl="1" indent="0">
              <a:buNone/>
            </a:pPr>
            <a:endParaRPr lang="es-VE" dirty="0"/>
          </a:p>
          <a:p>
            <a:pPr marL="457200" lvl="1" indent="0">
              <a:buNone/>
            </a:pPr>
            <a:endParaRPr lang="es-VE" dirty="0"/>
          </a:p>
          <a:p>
            <a:pPr marL="457200" lvl="1" indent="0" algn="ctr">
              <a:buNone/>
            </a:pPr>
            <a:r>
              <a:rPr lang="es-VE" sz="2600" b="1" dirty="0"/>
              <a:t>MF x E/X(E/Z)</a:t>
            </a:r>
            <a:r>
              <a:rPr lang="es-VE" sz="2600" dirty="0"/>
              <a:t> (red de interrupción) </a:t>
            </a:r>
          </a:p>
          <a:p>
            <a:pPr marL="457200" lvl="1" indent="0" algn="ctr">
              <a:buNone/>
            </a:pPr>
            <a:r>
              <a:rPr lang="es-VE" dirty="0">
                <a:solidFill>
                  <a:srgbClr val="00B0F0"/>
                </a:solidFill>
              </a:rPr>
              <a:t>Estimación del breaker de interrupción en </a:t>
            </a:r>
            <a:r>
              <a:rPr lang="es-VE" dirty="0" err="1">
                <a:solidFill>
                  <a:srgbClr val="00B0F0"/>
                </a:solidFill>
              </a:rPr>
              <a:t>kA</a:t>
            </a:r>
            <a:r>
              <a:rPr lang="es-VE" dirty="0">
                <a:solidFill>
                  <a:srgbClr val="00B0F0"/>
                </a:solidFill>
              </a:rPr>
              <a:t>.</a:t>
            </a:r>
          </a:p>
          <a:p>
            <a:endParaRPr lang="es-VE"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6" name="Título 1"/>
          <p:cNvSpPr>
            <a:spLocks noGrp="1"/>
          </p:cNvSpPr>
          <p:nvPr>
            <p:ph type="title"/>
          </p:nvPr>
        </p:nvSpPr>
        <p:spPr>
          <a:xfrm>
            <a:off x="628650" y="365127"/>
            <a:ext cx="7886700" cy="1051550"/>
          </a:xfrm>
        </p:spPr>
        <p:txBody>
          <a:bodyPr/>
          <a:lstStyle/>
          <a:p>
            <a:r>
              <a:rPr lang="es-VE" b="1" dirty="0"/>
              <a:t>Cálculo del interruptor de servicio</a:t>
            </a:r>
          </a:p>
        </p:txBody>
      </p:sp>
      <p:pic>
        <p:nvPicPr>
          <p:cNvPr id="7"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88545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4 CuadroTexto"/>
          <p:cNvSpPr txBox="1"/>
          <p:nvPr/>
        </p:nvSpPr>
        <p:spPr>
          <a:xfrm>
            <a:off x="1146218" y="2412746"/>
            <a:ext cx="2421229" cy="923330"/>
          </a:xfrm>
          <a:prstGeom prst="rect">
            <a:avLst/>
          </a:prstGeom>
          <a:noFill/>
        </p:spPr>
        <p:txBody>
          <a:bodyPr wrap="square" rtlCol="0">
            <a:spAutoFit/>
          </a:bodyPr>
          <a:lstStyle/>
          <a:p>
            <a:pPr algn="ctr"/>
            <a:r>
              <a:rPr lang="es-ES" dirty="0"/>
              <a:t>1,6k veces la corriente nominal de cortocircuito</a:t>
            </a:r>
            <a:endParaRPr lang="es-VE" dirty="0"/>
          </a:p>
        </p:txBody>
      </p:sp>
      <p:sp>
        <p:nvSpPr>
          <p:cNvPr id="6" name="5 CuadroTexto"/>
          <p:cNvSpPr txBox="1"/>
          <p:nvPr/>
        </p:nvSpPr>
        <p:spPr>
          <a:xfrm>
            <a:off x="701898" y="1492876"/>
            <a:ext cx="7740203" cy="954107"/>
          </a:xfrm>
          <a:prstGeom prst="rect">
            <a:avLst/>
          </a:prstGeom>
          <a:noFill/>
        </p:spPr>
        <p:txBody>
          <a:bodyPr wrap="square" rtlCol="0">
            <a:spAutoFit/>
          </a:bodyPr>
          <a:lstStyle/>
          <a:p>
            <a:r>
              <a:rPr lang="es-ES" sz="2800" dirty="0"/>
              <a:t>Los interruptores de alta tensión </a:t>
            </a:r>
            <a:r>
              <a:rPr lang="es-VE" sz="2800" dirty="0"/>
              <a:t>están estimados a:</a:t>
            </a:r>
          </a:p>
          <a:p>
            <a:endParaRPr lang="es-VE" sz="2800" dirty="0"/>
          </a:p>
        </p:txBody>
      </p:sp>
      <p:sp>
        <p:nvSpPr>
          <p:cNvPr id="8" name="7 CuadroTexto"/>
          <p:cNvSpPr txBox="1"/>
          <p:nvPr/>
        </p:nvSpPr>
        <p:spPr>
          <a:xfrm>
            <a:off x="5370488" y="2551245"/>
            <a:ext cx="2421229" cy="646331"/>
          </a:xfrm>
          <a:prstGeom prst="rect">
            <a:avLst/>
          </a:prstGeom>
          <a:noFill/>
        </p:spPr>
        <p:txBody>
          <a:bodyPr wrap="square" rtlCol="0">
            <a:spAutoFit/>
          </a:bodyPr>
          <a:lstStyle/>
          <a:p>
            <a:pPr algn="ctr"/>
            <a:r>
              <a:rPr lang="es-ES" dirty="0"/>
              <a:t>2.7k veces la corriente de  cortocircuito</a:t>
            </a:r>
            <a:endParaRPr lang="es-VE" dirty="0"/>
          </a:p>
        </p:txBody>
      </p:sp>
      <p:sp>
        <p:nvSpPr>
          <p:cNvPr id="10" name="9 Rectángulo"/>
          <p:cNvSpPr/>
          <p:nvPr/>
        </p:nvSpPr>
        <p:spPr>
          <a:xfrm>
            <a:off x="1314687" y="4617282"/>
            <a:ext cx="2084289" cy="369332"/>
          </a:xfrm>
          <a:prstGeom prst="rect">
            <a:avLst/>
          </a:prstGeom>
        </p:spPr>
        <p:txBody>
          <a:bodyPr wrap="none">
            <a:spAutoFit/>
          </a:bodyPr>
          <a:lstStyle/>
          <a:p>
            <a:r>
              <a:rPr lang="es-ES" dirty="0"/>
              <a:t>En RMS (Asimétrica)</a:t>
            </a:r>
            <a:endParaRPr lang="es-VE" dirty="0"/>
          </a:p>
        </p:txBody>
      </p:sp>
      <p:sp>
        <p:nvSpPr>
          <p:cNvPr id="11" name="10 Rectángulo"/>
          <p:cNvSpPr/>
          <p:nvPr/>
        </p:nvSpPr>
        <p:spPr>
          <a:xfrm>
            <a:off x="4855778" y="3613666"/>
            <a:ext cx="1160895" cy="369332"/>
          </a:xfrm>
          <a:prstGeom prst="rect">
            <a:avLst/>
          </a:prstGeom>
        </p:spPr>
        <p:txBody>
          <a:bodyPr wrap="none">
            <a:spAutoFit/>
          </a:bodyPr>
          <a:lstStyle/>
          <a:p>
            <a:pPr lvl="2"/>
            <a:r>
              <a:rPr lang="es-ES" dirty="0"/>
              <a:t> </a:t>
            </a:r>
          </a:p>
        </p:txBody>
      </p:sp>
      <p:sp>
        <p:nvSpPr>
          <p:cNvPr id="13" name="12 Rectángulo"/>
          <p:cNvSpPr/>
          <p:nvPr/>
        </p:nvSpPr>
        <p:spPr>
          <a:xfrm>
            <a:off x="5860648" y="4617282"/>
            <a:ext cx="1440907" cy="369332"/>
          </a:xfrm>
          <a:prstGeom prst="rect">
            <a:avLst/>
          </a:prstGeom>
        </p:spPr>
        <p:txBody>
          <a:bodyPr wrap="none">
            <a:spAutoFit/>
          </a:bodyPr>
          <a:lstStyle/>
          <a:p>
            <a:r>
              <a:rPr lang="es-ES" dirty="0"/>
              <a:t>En valor pico.</a:t>
            </a:r>
            <a:endParaRPr lang="es-VE" dirty="0"/>
          </a:p>
        </p:txBody>
      </p:sp>
      <p:cxnSp>
        <p:nvCxnSpPr>
          <p:cNvPr id="15" name="14 Conector recto de flecha"/>
          <p:cNvCxnSpPr/>
          <p:nvPr/>
        </p:nvCxnSpPr>
        <p:spPr>
          <a:xfrm flipH="1">
            <a:off x="2356832" y="3336076"/>
            <a:ext cx="1" cy="112106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H="1">
            <a:off x="6581102" y="3336076"/>
            <a:ext cx="1" cy="112106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Título 1"/>
          <p:cNvSpPr>
            <a:spLocks noGrp="1"/>
          </p:cNvSpPr>
          <p:nvPr>
            <p:ph type="title"/>
          </p:nvPr>
        </p:nvSpPr>
        <p:spPr>
          <a:xfrm>
            <a:off x="628650" y="365127"/>
            <a:ext cx="7886700" cy="1051550"/>
          </a:xfrm>
        </p:spPr>
        <p:txBody>
          <a:bodyPr/>
          <a:lstStyle/>
          <a:p>
            <a:r>
              <a:rPr lang="es-VE" b="1" dirty="0"/>
              <a:t>Cálculo del interruptor de servicio</a:t>
            </a:r>
          </a:p>
        </p:txBody>
      </p:sp>
      <p:pic>
        <p:nvPicPr>
          <p:cNvPr id="19" name="Picture 4" descr="https://d57439wlqx3vo.cloudfront.net/main/039/039d74722f455470df89fc0c961e98cb/e50a87af39f41047a429bd05daece979.jpg"/>
          <p:cNvPicPr>
            <a:picLocks noChangeAspect="1" noChangeArrowheads="1"/>
          </p:cNvPicPr>
          <p:nvPr/>
        </p:nvPicPr>
        <p:blipFill>
          <a:blip r:embed="rId2"/>
          <a:srcRect/>
          <a:stretch>
            <a:fillRect/>
          </a:stretch>
        </p:blipFill>
        <p:spPr bwMode="auto">
          <a:xfrm>
            <a:off x="3929057" y="3514820"/>
            <a:ext cx="1285884" cy="1344630"/>
          </a:xfrm>
          <a:prstGeom prst="rect">
            <a:avLst/>
          </a:prstGeom>
          <a:noFill/>
        </p:spPr>
      </p:pic>
    </p:spTree>
    <p:extLst>
      <p:ext uri="{BB962C8B-B14F-4D97-AF65-F5344CB8AC3E}">
        <p14:creationId xmlns:p14="http://schemas.microsoft.com/office/powerpoint/2010/main" val="3047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825625"/>
            <a:ext cx="7886700" cy="1089025"/>
          </a:xfrm>
        </p:spPr>
        <p:txBody>
          <a:bodyPr>
            <a:normAutofit/>
          </a:bodyPr>
          <a:lstStyle/>
          <a:p>
            <a:pPr marL="0" indent="0" algn="ctr">
              <a:buNone/>
            </a:pPr>
            <a:r>
              <a:rPr lang="es-VE" dirty="0"/>
              <a:t>El factor de multiplicación pico basado en X/R está dado por:</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5"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49046" y="3369706"/>
            <a:ext cx="6045908" cy="665283"/>
          </a:xfrm>
          <a:prstGeom prst="rect">
            <a:avLst/>
          </a:prstGeom>
          <a:noFill/>
          <a:ln cmpd="sng">
            <a:solidFill>
              <a:srgbClr val="FFFFFF"/>
            </a:solidFill>
          </a:ln>
        </p:spPr>
      </p:pic>
      <p:sp>
        <p:nvSpPr>
          <p:cNvPr id="6" name="CuadroTexto 5"/>
          <p:cNvSpPr txBox="1"/>
          <p:nvPr/>
        </p:nvSpPr>
        <p:spPr>
          <a:xfrm>
            <a:off x="3145744" y="4448071"/>
            <a:ext cx="2852512" cy="338554"/>
          </a:xfrm>
          <a:prstGeom prst="rect">
            <a:avLst/>
          </a:prstGeom>
          <a:noFill/>
        </p:spPr>
        <p:txBody>
          <a:bodyPr wrap="none" rtlCol="0">
            <a:spAutoFit/>
          </a:bodyPr>
          <a:lstStyle/>
          <a:p>
            <a:r>
              <a:rPr lang="es-ES" sz="1600" dirty="0"/>
              <a:t>ɸ: atan(X/R) en el punto de falla</a:t>
            </a:r>
            <a:endParaRPr lang="es-VE" sz="1600" dirty="0"/>
          </a:p>
        </p:txBody>
      </p:sp>
      <p:sp>
        <p:nvSpPr>
          <p:cNvPr id="9" name="Título 1"/>
          <p:cNvSpPr>
            <a:spLocks noGrp="1"/>
          </p:cNvSpPr>
          <p:nvPr>
            <p:ph type="title"/>
          </p:nvPr>
        </p:nvSpPr>
        <p:spPr>
          <a:xfrm>
            <a:off x="628650" y="365127"/>
            <a:ext cx="7886700" cy="1051550"/>
          </a:xfrm>
        </p:spPr>
        <p:txBody>
          <a:bodyPr/>
          <a:lstStyle/>
          <a:p>
            <a:r>
              <a:rPr lang="es-VE" b="1" dirty="0"/>
              <a:t>Cálculo del interruptor de servicio</a:t>
            </a:r>
          </a:p>
        </p:txBody>
      </p:sp>
      <p:pic>
        <p:nvPicPr>
          <p:cNvPr id="11" name="Picture 2" descr="http://previews.123rf.com/images/iqoncept/iqoncept0905/iqoncept090500014/4813637-A-person-stands-thinking-beside-a-blue-question-mark-Stock-Photo.jpg"/>
          <p:cNvPicPr>
            <a:picLocks noChangeAspect="1" noChangeArrowheads="1"/>
          </p:cNvPicPr>
          <p:nvPr/>
        </p:nvPicPr>
        <p:blipFill>
          <a:blip r:embed="rId3"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202006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8" name="7 Rectángulo"/>
          <p:cNvSpPr/>
          <p:nvPr/>
        </p:nvSpPr>
        <p:spPr>
          <a:xfrm>
            <a:off x="231820" y="1445941"/>
            <a:ext cx="8680360" cy="954107"/>
          </a:xfrm>
          <a:prstGeom prst="rect">
            <a:avLst/>
          </a:prstGeom>
        </p:spPr>
        <p:txBody>
          <a:bodyPr wrap="square">
            <a:spAutoFit/>
          </a:bodyPr>
          <a:lstStyle/>
          <a:p>
            <a:pPr algn="ctr"/>
            <a:r>
              <a:rPr lang="es-ES" sz="2800" dirty="0"/>
              <a:t>Luego la adecuación del interruptor de la red del  primer ciclo o su capacidad de cierre y retención está dada por:</a:t>
            </a:r>
            <a:endParaRPr lang="es-VE" sz="2800" dirty="0"/>
          </a:p>
        </p:txBody>
      </p:sp>
      <p:sp>
        <p:nvSpPr>
          <p:cNvPr id="9" name="8 Rectángulo"/>
          <p:cNvSpPr/>
          <p:nvPr/>
        </p:nvSpPr>
        <p:spPr>
          <a:xfrm>
            <a:off x="991673" y="3133073"/>
            <a:ext cx="7160653" cy="1431161"/>
          </a:xfrm>
          <a:prstGeom prst="rect">
            <a:avLst/>
          </a:prstGeom>
        </p:spPr>
        <p:txBody>
          <a:bodyPr wrap="square">
            <a:spAutoFit/>
          </a:bodyPr>
          <a:lstStyle/>
          <a:p>
            <a:pPr algn="ctr">
              <a:lnSpc>
                <a:spcPct val="150000"/>
              </a:lnSpc>
            </a:pPr>
            <a:r>
              <a:rPr lang="es-ES" sz="2600" b="1" dirty="0"/>
              <a:t>MF pico x E/X(E/Z)</a:t>
            </a:r>
            <a:r>
              <a:rPr lang="es-ES" sz="2600" dirty="0"/>
              <a:t> red del primer ciclo</a:t>
            </a:r>
          </a:p>
          <a:p>
            <a:pPr algn="ctr"/>
            <a:r>
              <a:rPr lang="es-ES" sz="2400" dirty="0">
                <a:solidFill>
                  <a:srgbClr val="00B0F0"/>
                </a:solidFill>
              </a:rPr>
              <a:t>Capacidad de cierre y retención del interruptor en </a:t>
            </a:r>
            <a:r>
              <a:rPr lang="es-VE" sz="2400" dirty="0" err="1">
                <a:solidFill>
                  <a:srgbClr val="00B0F0"/>
                </a:solidFill>
              </a:rPr>
              <a:t>kA</a:t>
            </a:r>
            <a:r>
              <a:rPr lang="es-VE" sz="2400" dirty="0">
                <a:solidFill>
                  <a:srgbClr val="00B0F0"/>
                </a:solidFill>
              </a:rPr>
              <a:t> pico (asimétrica</a:t>
            </a:r>
            <a:r>
              <a:rPr lang="es-ES" sz="2400" dirty="0">
                <a:solidFill>
                  <a:srgbClr val="00B0F0"/>
                </a:solidFill>
              </a:rPr>
              <a:t>).</a:t>
            </a:r>
          </a:p>
        </p:txBody>
      </p:sp>
      <p:pic>
        <p:nvPicPr>
          <p:cNvPr id="10"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349841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6"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7" name="6 Rectángulo"/>
          <p:cNvSpPr/>
          <p:nvPr/>
        </p:nvSpPr>
        <p:spPr>
          <a:xfrm>
            <a:off x="4192728" y="1222351"/>
            <a:ext cx="758541" cy="369332"/>
          </a:xfrm>
          <a:prstGeom prst="rect">
            <a:avLst/>
          </a:prstGeom>
        </p:spPr>
        <p:txBody>
          <a:bodyPr wrap="none">
            <a:spAutoFit/>
          </a:bodyPr>
          <a:lstStyle/>
          <a:p>
            <a:r>
              <a:rPr lang="es-ES" dirty="0"/>
              <a:t>Según</a:t>
            </a:r>
            <a:endParaRPr lang="es-VE" dirty="0"/>
          </a:p>
        </p:txBody>
      </p:sp>
      <p:sp>
        <p:nvSpPr>
          <p:cNvPr id="8" name="7 Rectángulo"/>
          <p:cNvSpPr/>
          <p:nvPr/>
        </p:nvSpPr>
        <p:spPr>
          <a:xfrm>
            <a:off x="3605226" y="1853416"/>
            <a:ext cx="1963999"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b="1" dirty="0"/>
              <a:t>ANSI/IEEE C37.010</a:t>
            </a:r>
            <a:endParaRPr lang="es-VE" b="1" dirty="0"/>
          </a:p>
        </p:txBody>
      </p:sp>
      <p:sp>
        <p:nvSpPr>
          <p:cNvPr id="9" name="8 Rectángulo"/>
          <p:cNvSpPr/>
          <p:nvPr/>
        </p:nvSpPr>
        <p:spPr>
          <a:xfrm>
            <a:off x="2304998" y="2693762"/>
            <a:ext cx="4533998" cy="369332"/>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es-ES" dirty="0"/>
              <a:t>Método de calculo de E/X con ajustes AC y DC </a:t>
            </a:r>
            <a:endParaRPr lang="es-VE" dirty="0"/>
          </a:p>
        </p:txBody>
      </p:sp>
      <p:sp>
        <p:nvSpPr>
          <p:cNvPr id="10" name="9 Rectángulo"/>
          <p:cNvSpPr/>
          <p:nvPr/>
        </p:nvSpPr>
        <p:spPr>
          <a:xfrm>
            <a:off x="2807732" y="4145854"/>
            <a:ext cx="3528530"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sz="3200" b="1" dirty="0"/>
              <a:t>X/R&lt;=45, Con 60 Hz</a:t>
            </a:r>
            <a:endParaRPr lang="es-VE" sz="3200" b="1" dirty="0"/>
          </a:p>
        </p:txBody>
      </p:sp>
      <p:sp>
        <p:nvSpPr>
          <p:cNvPr id="11" name="10 Rectángulo"/>
          <p:cNvSpPr/>
          <p:nvPr/>
        </p:nvSpPr>
        <p:spPr>
          <a:xfrm>
            <a:off x="3078703" y="3402100"/>
            <a:ext cx="3017044" cy="369332"/>
          </a:xfrm>
          <a:prstGeom prst="rect">
            <a:avLst/>
          </a:prstGeom>
        </p:spPr>
        <p:txBody>
          <a:bodyPr wrap="none">
            <a:spAutoFit/>
          </a:bodyPr>
          <a:lstStyle/>
          <a:p>
            <a:r>
              <a:rPr lang="es-ES" dirty="0"/>
              <a:t>Se puede aplicar siempre que:</a:t>
            </a:r>
            <a:endParaRPr lang="es-VE" dirty="0"/>
          </a:p>
        </p:txBody>
      </p:sp>
      <p:sp>
        <p:nvSpPr>
          <p:cNvPr id="12" name="11 Rectángulo"/>
          <p:cNvSpPr/>
          <p:nvPr/>
        </p:nvSpPr>
        <p:spPr>
          <a:xfrm>
            <a:off x="3169981" y="5794351"/>
            <a:ext cx="2804037" cy="52322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sz="2800" b="1" dirty="0"/>
              <a:t>Ta&lt;120 ms, en DC</a:t>
            </a:r>
            <a:endParaRPr lang="es-VE" sz="2800" b="1" dirty="0"/>
          </a:p>
        </p:txBody>
      </p:sp>
      <p:sp>
        <p:nvSpPr>
          <p:cNvPr id="13" name="12 Rectángulo"/>
          <p:cNvSpPr/>
          <p:nvPr/>
        </p:nvSpPr>
        <p:spPr>
          <a:xfrm>
            <a:off x="4086929" y="5022481"/>
            <a:ext cx="970137" cy="369332"/>
          </a:xfrm>
          <a:prstGeom prst="rect">
            <a:avLst/>
          </a:prstGeom>
        </p:spPr>
        <p:txBody>
          <a:bodyPr wrap="none">
            <a:spAutoFit/>
          </a:bodyPr>
          <a:lstStyle/>
          <a:p>
            <a:r>
              <a:rPr lang="es-ES" dirty="0"/>
              <a:t>Es decir:</a:t>
            </a:r>
            <a:endParaRPr lang="es-VE" dirty="0"/>
          </a:p>
        </p:txBody>
      </p:sp>
      <p:cxnSp>
        <p:nvCxnSpPr>
          <p:cNvPr id="14" name="13 Conector recto de flecha"/>
          <p:cNvCxnSpPr/>
          <p:nvPr/>
        </p:nvCxnSpPr>
        <p:spPr>
          <a:xfrm>
            <a:off x="4592145" y="2222748"/>
            <a:ext cx="0" cy="4807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4571997" y="5313591"/>
            <a:ext cx="0" cy="4807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H="1">
            <a:off x="4560058" y="4768533"/>
            <a:ext cx="7959" cy="32638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a:endCxn id="10" idx="0"/>
          </p:cNvCxnSpPr>
          <p:nvPr/>
        </p:nvCxnSpPr>
        <p:spPr>
          <a:xfrm>
            <a:off x="4564037" y="3690718"/>
            <a:ext cx="7960" cy="45513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9" idx="2"/>
            <a:endCxn id="11" idx="0"/>
          </p:cNvCxnSpPr>
          <p:nvPr/>
        </p:nvCxnSpPr>
        <p:spPr>
          <a:xfrm>
            <a:off x="4571997" y="3063094"/>
            <a:ext cx="15228" cy="3390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4584532" y="1557322"/>
            <a:ext cx="15226" cy="2960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5"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26"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1507060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7" name="6 Rectángulo"/>
          <p:cNvSpPr/>
          <p:nvPr/>
        </p:nvSpPr>
        <p:spPr>
          <a:xfrm>
            <a:off x="805218" y="2043838"/>
            <a:ext cx="7410734" cy="3257174"/>
          </a:xfrm>
          <a:prstGeom prst="rect">
            <a:avLst/>
          </a:prstGeom>
        </p:spPr>
        <p:txBody>
          <a:bodyPr wrap="square">
            <a:spAutoFit/>
          </a:bodyPr>
          <a:lstStyle/>
          <a:p>
            <a:pPr algn="ctr">
              <a:lnSpc>
                <a:spcPct val="150000"/>
              </a:lnSpc>
            </a:pPr>
            <a:r>
              <a:rPr lang="es-ES" sz="2800" dirty="0"/>
              <a:t>El proceso o la ventana de interrupción puede verse afectado debido a un retraso de la corriente cero, la cual puede faltar para un numero de ciclos.</a:t>
            </a:r>
          </a:p>
          <a:p>
            <a:pPr algn="ctr">
              <a:lnSpc>
                <a:spcPct val="150000"/>
              </a:lnSpc>
            </a:pPr>
            <a:endParaRPr lang="es-VE" sz="2800" dirty="0"/>
          </a:p>
        </p:txBody>
      </p:sp>
      <p:pic>
        <p:nvPicPr>
          <p:cNvPr id="8"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39" y="4562961"/>
            <a:ext cx="1860949" cy="1860949"/>
          </a:xfrm>
          <a:prstGeom prst="rect">
            <a:avLst/>
          </a:prstGeom>
        </p:spPr>
      </p:pic>
    </p:spTree>
    <p:extLst>
      <p:ext uri="{BB962C8B-B14F-4D97-AF65-F5344CB8AC3E}">
        <p14:creationId xmlns:p14="http://schemas.microsoft.com/office/powerpoint/2010/main" val="31701378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6 Rectángulo"/>
          <p:cNvSpPr/>
          <p:nvPr/>
        </p:nvSpPr>
        <p:spPr>
          <a:xfrm>
            <a:off x="566428" y="4581326"/>
            <a:ext cx="3096344"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FACTOR DE POTENCIA DE REFERENCIA</a:t>
            </a:r>
          </a:p>
        </p:txBody>
      </p:sp>
      <p:sp>
        <p:nvSpPr>
          <p:cNvPr id="8" name="7 Rectángulo"/>
          <p:cNvSpPr/>
          <p:nvPr/>
        </p:nvSpPr>
        <p:spPr>
          <a:xfrm>
            <a:off x="979014" y="2172012"/>
            <a:ext cx="2286000" cy="120032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lvl="0" algn="ctr"/>
            <a:r>
              <a:rPr lang="es-VE" sz="2400" dirty="0">
                <a:solidFill>
                  <a:prstClr val="black"/>
                </a:solidFill>
              </a:rPr>
              <a:t>VALOR MÁS ALTO DE LA ASIMETRÍA </a:t>
            </a:r>
          </a:p>
        </p:txBody>
      </p:sp>
      <p:sp>
        <p:nvSpPr>
          <p:cNvPr id="9" name="8 Rectángulo"/>
          <p:cNvSpPr/>
          <p:nvPr/>
        </p:nvSpPr>
        <p:spPr>
          <a:xfrm>
            <a:off x="5076055" y="2172013"/>
            <a:ext cx="2286000" cy="120032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solidFill>
                  <a:prstClr val="black"/>
                </a:solidFill>
              </a:rPr>
              <a:t>GENERADOR OPERA SUBEXCITADO </a:t>
            </a:r>
            <a:endParaRPr lang="es-VE" sz="2400" dirty="0"/>
          </a:p>
        </p:txBody>
      </p:sp>
      <p:sp>
        <p:nvSpPr>
          <p:cNvPr id="10" name="9 Rectángulo"/>
          <p:cNvSpPr/>
          <p:nvPr/>
        </p:nvSpPr>
        <p:spPr>
          <a:xfrm>
            <a:off x="4860032" y="4581326"/>
            <a:ext cx="3280993"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CORRIENTES CEROS RETARDADOS</a:t>
            </a:r>
          </a:p>
        </p:txBody>
      </p:sp>
      <p:cxnSp>
        <p:nvCxnSpPr>
          <p:cNvPr id="11" name="10 Conector recto de flecha"/>
          <p:cNvCxnSpPr>
            <a:stCxn id="8" idx="3"/>
            <a:endCxn id="9" idx="1"/>
          </p:cNvCxnSpPr>
          <p:nvPr/>
        </p:nvCxnSpPr>
        <p:spPr>
          <a:xfrm>
            <a:off x="3265014" y="2772177"/>
            <a:ext cx="1811041"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a:stCxn id="9" idx="2"/>
            <a:endCxn id="7" idx="0"/>
          </p:cNvCxnSpPr>
          <p:nvPr/>
        </p:nvCxnSpPr>
        <p:spPr>
          <a:xfrm flipH="1">
            <a:off x="2114600" y="3372342"/>
            <a:ext cx="4104455" cy="120898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a:stCxn id="7" idx="3"/>
            <a:endCxn id="10" idx="1"/>
          </p:cNvCxnSpPr>
          <p:nvPr/>
        </p:nvCxnSpPr>
        <p:spPr>
          <a:xfrm>
            <a:off x="3662772" y="4996825"/>
            <a:ext cx="119726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16"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Tree>
    <p:extLst>
      <p:ext uri="{BB962C8B-B14F-4D97-AF65-F5344CB8AC3E}">
        <p14:creationId xmlns:p14="http://schemas.microsoft.com/office/powerpoint/2010/main" val="30518758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10" name="9 Rectángulo"/>
          <p:cNvSpPr/>
          <p:nvPr/>
        </p:nvSpPr>
        <p:spPr>
          <a:xfrm>
            <a:off x="4977953" y="2121969"/>
            <a:ext cx="3816424"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CORRIENTE DE CORTOCIRCUITO  ASIMÉTRICA Y SIMÉTRICA</a:t>
            </a:r>
          </a:p>
        </p:txBody>
      </p:sp>
      <p:sp>
        <p:nvSpPr>
          <p:cNvPr id="11" name="10 Rectángulo"/>
          <p:cNvSpPr/>
          <p:nvPr/>
        </p:nvSpPr>
        <p:spPr>
          <a:xfrm>
            <a:off x="1372471" y="2125510"/>
            <a:ext cx="2335276"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S: DEFINIDO POR LA RELACIÓN </a:t>
            </a:r>
            <a:r>
              <a:rPr lang="es-VE" sz="2400" dirty="0" err="1"/>
              <a:t>I</a:t>
            </a:r>
            <a:r>
              <a:rPr lang="es-VE" dirty="0" err="1"/>
              <a:t>asym</a:t>
            </a:r>
            <a:r>
              <a:rPr lang="es-VE" sz="2400" dirty="0"/>
              <a:t>/</a:t>
            </a:r>
            <a:r>
              <a:rPr lang="es-VE" sz="2400" dirty="0" err="1"/>
              <a:t>I</a:t>
            </a:r>
            <a:r>
              <a:rPr lang="es-VE" dirty="0" err="1"/>
              <a:t>sym</a:t>
            </a:r>
            <a:endParaRPr lang="es-VE" dirty="0"/>
          </a:p>
        </p:txBody>
      </p:sp>
      <p:cxnSp>
        <p:nvCxnSpPr>
          <p:cNvPr id="12" name="11 Conector recto de flecha"/>
          <p:cNvCxnSpPr>
            <a:stCxn id="10" idx="1"/>
            <a:endCxn id="11" idx="3"/>
          </p:cNvCxnSpPr>
          <p:nvPr/>
        </p:nvCxnSpPr>
        <p:spPr>
          <a:xfrm flipH="1">
            <a:off x="3707747" y="2722134"/>
            <a:ext cx="1270206" cy="354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3" name="12 Imagen"/>
          <p:cNvPicPr/>
          <p:nvPr/>
        </p:nvPicPr>
        <p:blipFill>
          <a:blip r:embed="rId2"/>
          <a:stretch>
            <a:fillRect/>
          </a:stretch>
        </p:blipFill>
        <p:spPr>
          <a:xfrm>
            <a:off x="637323" y="3905507"/>
            <a:ext cx="3799653" cy="1355576"/>
          </a:xfrm>
          <a:prstGeom prst="rect">
            <a:avLst/>
          </a:prstGeom>
        </p:spPr>
        <p:style>
          <a:lnRef idx="2">
            <a:schemeClr val="dk1"/>
          </a:lnRef>
          <a:fillRef idx="1">
            <a:schemeClr val="lt1"/>
          </a:fillRef>
          <a:effectRef idx="0">
            <a:schemeClr val="dk1"/>
          </a:effectRef>
          <a:fontRef idx="minor">
            <a:schemeClr val="dk1"/>
          </a:fontRef>
        </p:style>
      </p:pic>
      <p:cxnSp>
        <p:nvCxnSpPr>
          <p:cNvPr id="14" name="13 Conector recto de flecha"/>
          <p:cNvCxnSpPr>
            <a:stCxn id="11" idx="2"/>
            <a:endCxn id="13" idx="0"/>
          </p:cNvCxnSpPr>
          <p:nvPr/>
        </p:nvCxnSpPr>
        <p:spPr>
          <a:xfrm flipH="1">
            <a:off x="2537150" y="3325839"/>
            <a:ext cx="2959" cy="57966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14 Rectángulo"/>
          <p:cNvSpPr/>
          <p:nvPr/>
        </p:nvSpPr>
        <p:spPr>
          <a:xfrm>
            <a:off x="6324954" y="4398629"/>
            <a:ext cx="1122423" cy="369332"/>
          </a:xfrm>
          <a:prstGeom prst="rect">
            <a:avLst/>
          </a:prstGeom>
        </p:spPr>
        <p:txBody>
          <a:bodyPr wrap="none">
            <a:spAutoFit/>
          </a:bodyPr>
          <a:lstStyle/>
          <a:p>
            <a:r>
              <a:rPr lang="es-VE" dirty="0"/>
              <a:t>DONDE α </a:t>
            </a:r>
          </a:p>
        </p:txBody>
      </p:sp>
      <p:pic>
        <p:nvPicPr>
          <p:cNvPr id="16" name="15 Imagen"/>
          <p:cNvPicPr/>
          <p:nvPr/>
        </p:nvPicPr>
        <p:blipFill>
          <a:blip r:embed="rId3"/>
          <a:stretch>
            <a:fillRect/>
          </a:stretch>
        </p:blipFill>
        <p:spPr>
          <a:xfrm>
            <a:off x="5761093" y="5244996"/>
            <a:ext cx="2250146" cy="1174998"/>
          </a:xfrm>
          <a:prstGeom prst="rect">
            <a:avLst/>
          </a:prstGeom>
        </p:spPr>
        <p:style>
          <a:lnRef idx="2">
            <a:schemeClr val="dk1"/>
          </a:lnRef>
          <a:fillRef idx="1">
            <a:schemeClr val="lt1"/>
          </a:fillRef>
          <a:effectRef idx="0">
            <a:schemeClr val="dk1"/>
          </a:effectRef>
          <a:fontRef idx="minor">
            <a:schemeClr val="dk1"/>
          </a:fontRef>
        </p:style>
      </p:pic>
      <p:cxnSp>
        <p:nvCxnSpPr>
          <p:cNvPr id="17" name="16 Conector recto de flecha"/>
          <p:cNvCxnSpPr>
            <a:stCxn id="13" idx="3"/>
            <a:endCxn id="15" idx="1"/>
          </p:cNvCxnSpPr>
          <p:nvPr/>
        </p:nvCxnSpPr>
        <p:spPr>
          <a:xfrm>
            <a:off x="4436976" y="4583295"/>
            <a:ext cx="188797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a:stCxn id="15" idx="2"/>
            <a:endCxn id="16" idx="0"/>
          </p:cNvCxnSpPr>
          <p:nvPr/>
        </p:nvCxnSpPr>
        <p:spPr>
          <a:xfrm>
            <a:off x="6886166" y="4767961"/>
            <a:ext cx="0" cy="47703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1"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32"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Tree>
    <p:extLst>
      <p:ext uri="{BB962C8B-B14F-4D97-AF65-F5344CB8AC3E}">
        <p14:creationId xmlns:p14="http://schemas.microsoft.com/office/powerpoint/2010/main" val="20808634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9"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10" name="9 Rectángulo"/>
          <p:cNvSpPr/>
          <p:nvPr/>
        </p:nvSpPr>
        <p:spPr>
          <a:xfrm>
            <a:off x="462560" y="2488837"/>
            <a:ext cx="3053464"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s-VE" sz="2400" dirty="0"/>
              <a:t>RELACIONES X/R ALTAS</a:t>
            </a:r>
          </a:p>
        </p:txBody>
      </p:sp>
      <p:sp>
        <p:nvSpPr>
          <p:cNvPr id="11" name="10 Rectángulo"/>
          <p:cNvSpPr/>
          <p:nvPr/>
        </p:nvSpPr>
        <p:spPr>
          <a:xfrm>
            <a:off x="4394579" y="2304169"/>
            <a:ext cx="4572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t>COMPONENTE DC &gt;&gt;TIEMPO DE APERTURA DE LOS CONTACTOS</a:t>
            </a:r>
          </a:p>
        </p:txBody>
      </p:sp>
      <p:sp>
        <p:nvSpPr>
          <p:cNvPr id="12" name="11 Rectángulo"/>
          <p:cNvSpPr/>
          <p:nvPr/>
        </p:nvSpPr>
        <p:spPr>
          <a:xfrm>
            <a:off x="2221058" y="3869564"/>
            <a:ext cx="4572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t>CORRIENTE SIMÉTRICA NO EXCEDA  DE LA CC NOMINAL</a:t>
            </a:r>
          </a:p>
        </p:txBody>
      </p:sp>
      <p:sp>
        <p:nvSpPr>
          <p:cNvPr id="13" name="12 Rectángulo"/>
          <p:cNvSpPr/>
          <p:nvPr/>
        </p:nvSpPr>
        <p:spPr>
          <a:xfrm>
            <a:off x="132986" y="5565575"/>
            <a:ext cx="4176144"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s-VE" sz="2400" dirty="0"/>
              <a:t>ASIMETRÍA NO SUPERE EL 100%</a:t>
            </a:r>
          </a:p>
        </p:txBody>
      </p:sp>
      <p:sp>
        <p:nvSpPr>
          <p:cNvPr id="14" name="13 Rectángulo"/>
          <p:cNvSpPr/>
          <p:nvPr/>
        </p:nvSpPr>
        <p:spPr>
          <a:xfrm>
            <a:off x="4796577" y="5187268"/>
            <a:ext cx="4170002"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CC NO SEA SUPERIOR A LA CAPACIDAD DE INTERRUPCIÓN ASIMÉTRICA </a:t>
            </a:r>
          </a:p>
        </p:txBody>
      </p:sp>
      <p:cxnSp>
        <p:nvCxnSpPr>
          <p:cNvPr id="15" name="14 Conector recto de flecha"/>
          <p:cNvCxnSpPr>
            <a:endCxn id="11" idx="1"/>
          </p:cNvCxnSpPr>
          <p:nvPr/>
        </p:nvCxnSpPr>
        <p:spPr>
          <a:xfrm>
            <a:off x="3516024" y="2719668"/>
            <a:ext cx="87855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11" idx="2"/>
            <a:endCxn id="12" idx="0"/>
          </p:cNvCxnSpPr>
          <p:nvPr/>
        </p:nvCxnSpPr>
        <p:spPr>
          <a:xfrm flipH="1">
            <a:off x="4507058" y="3135166"/>
            <a:ext cx="2173521" cy="73439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stCxn id="12" idx="2"/>
            <a:endCxn id="13" idx="0"/>
          </p:cNvCxnSpPr>
          <p:nvPr/>
        </p:nvCxnSpPr>
        <p:spPr>
          <a:xfrm flipH="1">
            <a:off x="2221058" y="4700561"/>
            <a:ext cx="2286000" cy="8650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a:off x="4306085" y="5796408"/>
            <a:ext cx="490492"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730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9" name="1 Título"/>
          <p:cNvSpPr txBox="1">
            <a:spLocks/>
          </p:cNvSpPr>
          <p:nvPr/>
        </p:nvSpPr>
        <p:spPr>
          <a:xfrm>
            <a:off x="638103" y="103671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10" name="9 Rectángulo"/>
          <p:cNvSpPr/>
          <p:nvPr/>
        </p:nvSpPr>
        <p:spPr>
          <a:xfrm>
            <a:off x="611560" y="3565464"/>
            <a:ext cx="2088232" cy="830997"/>
          </a:xfrm>
          <a:prstGeom prst="rect">
            <a:avLst/>
          </a:prstGeom>
        </p:spPr>
        <p:txBody>
          <a:bodyPr wrap="square">
            <a:spAutoFit/>
          </a:bodyPr>
          <a:lstStyle/>
          <a:p>
            <a:pPr algn="ctr"/>
            <a:r>
              <a:rPr lang="es-VE" sz="2400" dirty="0"/>
              <a:t>EL GRADO DE ASIMETRÍA</a:t>
            </a:r>
          </a:p>
        </p:txBody>
      </p:sp>
      <p:sp>
        <p:nvSpPr>
          <p:cNvPr id="11" name="10 Rectángulo"/>
          <p:cNvSpPr/>
          <p:nvPr/>
        </p:nvSpPr>
        <p:spPr>
          <a:xfrm>
            <a:off x="5160408" y="2485344"/>
            <a:ext cx="3261153"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CARACTERÍSTICAS DEL GENERADOR </a:t>
            </a:r>
          </a:p>
        </p:txBody>
      </p:sp>
      <p:sp>
        <p:nvSpPr>
          <p:cNvPr id="12" name="11 Rectángulo"/>
          <p:cNvSpPr/>
          <p:nvPr/>
        </p:nvSpPr>
        <p:spPr>
          <a:xfrm>
            <a:off x="5863196" y="1372125"/>
            <a:ext cx="203389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VE" sz="2400" dirty="0"/>
              <a:t>RELACIÓN X/R </a:t>
            </a:r>
          </a:p>
        </p:txBody>
      </p:sp>
      <p:sp>
        <p:nvSpPr>
          <p:cNvPr id="13" name="12 Rectángulo"/>
          <p:cNvSpPr/>
          <p:nvPr/>
        </p:nvSpPr>
        <p:spPr>
          <a:xfrm>
            <a:off x="5078003" y="3916212"/>
            <a:ext cx="3425963"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CONSTANTES DE TIEMPO Y LA COMPONENTE SUBTRANSITORIA</a:t>
            </a:r>
          </a:p>
        </p:txBody>
      </p:sp>
      <p:sp>
        <p:nvSpPr>
          <p:cNvPr id="14" name="13 Rectángulo"/>
          <p:cNvSpPr/>
          <p:nvPr/>
        </p:nvSpPr>
        <p:spPr>
          <a:xfrm>
            <a:off x="5242812" y="5653696"/>
            <a:ext cx="3096344"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CONDICIONES INICIALES DE CARGA</a:t>
            </a:r>
          </a:p>
        </p:txBody>
      </p:sp>
      <p:cxnSp>
        <p:nvCxnSpPr>
          <p:cNvPr id="15" name="14 Conector recto de flecha"/>
          <p:cNvCxnSpPr>
            <a:stCxn id="10" idx="3"/>
            <a:endCxn id="12" idx="1"/>
          </p:cNvCxnSpPr>
          <p:nvPr/>
        </p:nvCxnSpPr>
        <p:spPr>
          <a:xfrm flipV="1">
            <a:off x="2699792" y="1602958"/>
            <a:ext cx="3163404" cy="237800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10" idx="3"/>
            <a:endCxn id="11" idx="1"/>
          </p:cNvCxnSpPr>
          <p:nvPr/>
        </p:nvCxnSpPr>
        <p:spPr>
          <a:xfrm flipV="1">
            <a:off x="2699792" y="2900843"/>
            <a:ext cx="2460616" cy="108012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stCxn id="10" idx="3"/>
            <a:endCxn id="13" idx="1"/>
          </p:cNvCxnSpPr>
          <p:nvPr/>
        </p:nvCxnSpPr>
        <p:spPr>
          <a:xfrm>
            <a:off x="2699792" y="3980963"/>
            <a:ext cx="2378211" cy="5354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a:stCxn id="10" idx="3"/>
            <a:endCxn id="14" idx="1"/>
          </p:cNvCxnSpPr>
          <p:nvPr/>
        </p:nvCxnSpPr>
        <p:spPr>
          <a:xfrm>
            <a:off x="2699792" y="3980963"/>
            <a:ext cx="2543020" cy="20882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126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10"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11" name="10 Rectángulo"/>
          <p:cNvSpPr/>
          <p:nvPr/>
        </p:nvSpPr>
        <p:spPr>
          <a:xfrm>
            <a:off x="6182207" y="5560813"/>
            <a:ext cx="2647579"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COMPONENTE DC ES CASI IDÉNTICA</a:t>
            </a:r>
          </a:p>
        </p:txBody>
      </p:sp>
      <p:sp>
        <p:nvSpPr>
          <p:cNvPr id="12" name="11 Rectángulo"/>
          <p:cNvSpPr/>
          <p:nvPr/>
        </p:nvSpPr>
        <p:spPr>
          <a:xfrm>
            <a:off x="421567" y="1960413"/>
            <a:ext cx="2521968"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solidFill>
                  <a:prstClr val="black"/>
                </a:solidFill>
              </a:rPr>
              <a:t>LA COMPONENTE  CA y CC</a:t>
            </a:r>
            <a:endParaRPr lang="es-VE" dirty="0"/>
          </a:p>
        </p:txBody>
      </p:sp>
      <p:sp>
        <p:nvSpPr>
          <p:cNvPr id="13" name="12 Rectángulo"/>
          <p:cNvSpPr/>
          <p:nvPr/>
        </p:nvSpPr>
        <p:spPr>
          <a:xfrm>
            <a:off x="1125571" y="3985929"/>
            <a:ext cx="1113959" cy="461665"/>
          </a:xfrm>
          <a:prstGeom prst="rect">
            <a:avLst/>
          </a:prstGeom>
        </p:spPr>
        <p:txBody>
          <a:bodyPr wrap="none">
            <a:spAutoFit/>
          </a:bodyPr>
          <a:lstStyle/>
          <a:p>
            <a:r>
              <a:rPr lang="es-VE" sz="2400" dirty="0">
                <a:solidFill>
                  <a:prstClr val="black"/>
                </a:solidFill>
              </a:rPr>
              <a:t>MAYOR</a:t>
            </a:r>
            <a:endParaRPr lang="es-VE" dirty="0"/>
          </a:p>
        </p:txBody>
      </p:sp>
      <p:sp>
        <p:nvSpPr>
          <p:cNvPr id="14" name="13 Rectángulo"/>
          <p:cNvSpPr/>
          <p:nvPr/>
        </p:nvSpPr>
        <p:spPr>
          <a:xfrm>
            <a:off x="539550" y="5568655"/>
            <a:ext cx="2286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solidFill>
                  <a:prstClr val="black"/>
                </a:solidFill>
              </a:rPr>
              <a:t>GENERADOR SOBREEXCITADO </a:t>
            </a:r>
            <a:endParaRPr lang="es-VE" dirty="0"/>
          </a:p>
        </p:txBody>
      </p:sp>
      <p:sp>
        <p:nvSpPr>
          <p:cNvPr id="15" name="14 Rectángulo"/>
          <p:cNvSpPr/>
          <p:nvPr/>
        </p:nvSpPr>
        <p:spPr>
          <a:xfrm>
            <a:off x="4165983" y="2143046"/>
            <a:ext cx="1167307" cy="461665"/>
          </a:xfrm>
          <a:prstGeom prst="rect">
            <a:avLst/>
          </a:prstGeom>
        </p:spPr>
        <p:txBody>
          <a:bodyPr wrap="none">
            <a:spAutoFit/>
          </a:bodyPr>
          <a:lstStyle/>
          <a:p>
            <a:r>
              <a:rPr lang="es-VE" sz="2400" dirty="0">
                <a:solidFill>
                  <a:prstClr val="black"/>
                </a:solidFill>
              </a:rPr>
              <a:t>MENOR</a:t>
            </a:r>
            <a:endParaRPr lang="es-VE" dirty="0"/>
          </a:p>
        </p:txBody>
      </p:sp>
      <p:sp>
        <p:nvSpPr>
          <p:cNvPr id="16" name="15 Rectángulo"/>
          <p:cNvSpPr/>
          <p:nvPr/>
        </p:nvSpPr>
        <p:spPr>
          <a:xfrm>
            <a:off x="6326223" y="1958379"/>
            <a:ext cx="2286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VE" sz="2400" dirty="0">
                <a:solidFill>
                  <a:prstClr val="black"/>
                </a:solidFill>
              </a:rPr>
              <a:t>GENERADOR DE SUBEXCITADO</a:t>
            </a:r>
            <a:endParaRPr lang="es-VE" dirty="0"/>
          </a:p>
        </p:txBody>
      </p:sp>
      <p:cxnSp>
        <p:nvCxnSpPr>
          <p:cNvPr id="17" name="16 Conector recto de flecha"/>
          <p:cNvCxnSpPr>
            <a:stCxn id="12" idx="3"/>
            <a:endCxn id="15" idx="1"/>
          </p:cNvCxnSpPr>
          <p:nvPr/>
        </p:nvCxnSpPr>
        <p:spPr>
          <a:xfrm flipV="1">
            <a:off x="2943535" y="2373879"/>
            <a:ext cx="1222448" cy="20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a:stCxn id="15" idx="3"/>
            <a:endCxn id="16" idx="1"/>
          </p:cNvCxnSpPr>
          <p:nvPr/>
        </p:nvCxnSpPr>
        <p:spPr>
          <a:xfrm flipV="1">
            <a:off x="5333290" y="2373878"/>
            <a:ext cx="992933"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a:stCxn id="12" idx="2"/>
            <a:endCxn id="13" idx="0"/>
          </p:cNvCxnSpPr>
          <p:nvPr/>
        </p:nvCxnSpPr>
        <p:spPr>
          <a:xfrm>
            <a:off x="1682551" y="2791410"/>
            <a:ext cx="0" cy="11945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13" idx="2"/>
            <a:endCxn id="14" idx="0"/>
          </p:cNvCxnSpPr>
          <p:nvPr/>
        </p:nvCxnSpPr>
        <p:spPr>
          <a:xfrm flipH="1">
            <a:off x="1682550" y="4447594"/>
            <a:ext cx="1" cy="112106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a:stCxn id="14" idx="3"/>
            <a:endCxn id="11" idx="1"/>
          </p:cNvCxnSpPr>
          <p:nvPr/>
        </p:nvCxnSpPr>
        <p:spPr>
          <a:xfrm flipV="1">
            <a:off x="2825550" y="5976312"/>
            <a:ext cx="3356657" cy="78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a:stCxn id="16" idx="2"/>
            <a:endCxn id="11" idx="0"/>
          </p:cNvCxnSpPr>
          <p:nvPr/>
        </p:nvCxnSpPr>
        <p:spPr>
          <a:xfrm>
            <a:off x="7469223" y="2789376"/>
            <a:ext cx="36774" cy="27714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3" name="Picture 4" descr="https://d57439wlqx3vo.cloudfront.net/main/039/039d74722f455470df89fc0c961e98cb/e50a87af39f41047a429bd05daece979.jpg"/>
          <p:cNvPicPr>
            <a:picLocks noChangeAspect="1" noChangeArrowheads="1"/>
          </p:cNvPicPr>
          <p:nvPr/>
        </p:nvPicPr>
        <p:blipFill>
          <a:blip r:embed="rId2"/>
          <a:srcRect/>
          <a:stretch>
            <a:fillRect/>
          </a:stretch>
        </p:blipFill>
        <p:spPr bwMode="auto">
          <a:xfrm>
            <a:off x="3929057" y="3514820"/>
            <a:ext cx="1285884" cy="1344630"/>
          </a:xfrm>
          <a:prstGeom prst="rect">
            <a:avLst/>
          </a:prstGeom>
          <a:noFill/>
        </p:spPr>
      </p:pic>
    </p:spTree>
    <p:extLst>
      <p:ext uri="{BB962C8B-B14F-4D97-AF65-F5344CB8AC3E}">
        <p14:creationId xmlns:p14="http://schemas.microsoft.com/office/powerpoint/2010/main" val="137514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8"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9" name="8 Rectángulo"/>
          <p:cNvSpPr/>
          <p:nvPr/>
        </p:nvSpPr>
        <p:spPr>
          <a:xfrm>
            <a:off x="2286000" y="1842841"/>
            <a:ext cx="4572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t>INTERRUPCIÓN DE CORRIENTE ALTERNA SIN CORRIENTE  CERO</a:t>
            </a:r>
          </a:p>
        </p:txBody>
      </p:sp>
      <p:sp>
        <p:nvSpPr>
          <p:cNvPr id="10" name="9 Rectángulo"/>
          <p:cNvSpPr/>
          <p:nvPr/>
        </p:nvSpPr>
        <p:spPr>
          <a:xfrm>
            <a:off x="2498668" y="3231137"/>
            <a:ext cx="4146664"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INTERRUPCIÓN DE CORRIENTE CONTINUA </a:t>
            </a:r>
          </a:p>
        </p:txBody>
      </p:sp>
      <p:sp>
        <p:nvSpPr>
          <p:cNvPr id="11" name="10 Rectángulo"/>
          <p:cNvSpPr/>
          <p:nvPr/>
        </p:nvSpPr>
        <p:spPr>
          <a:xfrm>
            <a:off x="2286000" y="4676831"/>
            <a:ext cx="4572000" cy="156966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t>INTERRUPTORES DE ALTA  TENSIÓN TIENEN CAPACIDADES MUY LIMITADAS PARA INTERRUMPIR LA CD</a:t>
            </a:r>
          </a:p>
        </p:txBody>
      </p:sp>
      <p:cxnSp>
        <p:nvCxnSpPr>
          <p:cNvPr id="12" name="11 Conector recto de flecha"/>
          <p:cNvCxnSpPr>
            <a:stCxn id="9" idx="2"/>
            <a:endCxn id="10" idx="0"/>
          </p:cNvCxnSpPr>
          <p:nvPr/>
        </p:nvCxnSpPr>
        <p:spPr>
          <a:xfrm>
            <a:off x="4572000" y="2673838"/>
            <a:ext cx="0" cy="55729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28 Conector recto de flecha"/>
          <p:cNvCxnSpPr>
            <a:stCxn id="10" idx="2"/>
            <a:endCxn id="11" idx="0"/>
          </p:cNvCxnSpPr>
          <p:nvPr/>
        </p:nvCxnSpPr>
        <p:spPr>
          <a:xfrm>
            <a:off x="4572000" y="4062134"/>
            <a:ext cx="0" cy="61469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4"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75780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8"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9" name="8 Rectángulo"/>
          <p:cNvSpPr/>
          <p:nvPr/>
        </p:nvSpPr>
        <p:spPr>
          <a:xfrm>
            <a:off x="2374250" y="1888972"/>
            <a:ext cx="4395499"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s-VE" sz="2400" dirty="0"/>
              <a:t>INTERRUPTORES DE GENERADOR </a:t>
            </a:r>
          </a:p>
        </p:txBody>
      </p:sp>
      <p:sp>
        <p:nvSpPr>
          <p:cNvPr id="10" name="9 Rectángulo"/>
          <p:cNvSpPr/>
          <p:nvPr/>
        </p:nvSpPr>
        <p:spPr>
          <a:xfrm>
            <a:off x="3092084" y="2840549"/>
            <a:ext cx="2959832"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CORRIENTES DE ALTA ASIMETRÍA</a:t>
            </a:r>
          </a:p>
        </p:txBody>
      </p:sp>
      <p:sp>
        <p:nvSpPr>
          <p:cNvPr id="11" name="10 Rectángulo"/>
          <p:cNvSpPr/>
          <p:nvPr/>
        </p:nvSpPr>
        <p:spPr>
          <a:xfrm>
            <a:off x="2323473" y="4158402"/>
            <a:ext cx="4497053"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DISPOSITIVOS DE CONTROL ARCO, ROTACIÓN DE ARCO</a:t>
            </a:r>
          </a:p>
        </p:txBody>
      </p:sp>
      <p:sp>
        <p:nvSpPr>
          <p:cNvPr id="12" name="11 Rectángulo"/>
          <p:cNvSpPr/>
          <p:nvPr/>
        </p:nvSpPr>
        <p:spPr>
          <a:xfrm>
            <a:off x="2490758" y="5465456"/>
            <a:ext cx="4121449"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RESISTENCIA DE ARCO PARA FORZAR LA CORRIENTE CERO </a:t>
            </a:r>
          </a:p>
        </p:txBody>
      </p:sp>
      <p:cxnSp>
        <p:nvCxnSpPr>
          <p:cNvPr id="13" name="12 Conector recto de flecha"/>
          <p:cNvCxnSpPr>
            <a:stCxn id="9" idx="2"/>
            <a:endCxn id="10" idx="0"/>
          </p:cNvCxnSpPr>
          <p:nvPr/>
        </p:nvCxnSpPr>
        <p:spPr>
          <a:xfrm>
            <a:off x="4572000" y="2350637"/>
            <a:ext cx="0" cy="4899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stCxn id="10" idx="2"/>
            <a:endCxn id="11" idx="0"/>
          </p:cNvCxnSpPr>
          <p:nvPr/>
        </p:nvCxnSpPr>
        <p:spPr>
          <a:xfrm>
            <a:off x="4572000" y="3671546"/>
            <a:ext cx="0" cy="48685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a:stCxn id="11" idx="2"/>
            <a:endCxn id="12" idx="0"/>
          </p:cNvCxnSpPr>
          <p:nvPr/>
        </p:nvCxnSpPr>
        <p:spPr>
          <a:xfrm flipH="1">
            <a:off x="4551483" y="4989399"/>
            <a:ext cx="20517" cy="47605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4"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247085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8" name="1 Título"/>
          <p:cNvSpPr txBox="1">
            <a:spLocks/>
          </p:cNvSpPr>
          <p:nvPr/>
        </p:nvSpPr>
        <p:spPr>
          <a:xfrm>
            <a:off x="2540109" y="1027071"/>
            <a:ext cx="3933897" cy="963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Alto valor de X/R </a:t>
            </a:r>
          </a:p>
        </p:txBody>
      </p:sp>
      <p:sp>
        <p:nvSpPr>
          <p:cNvPr id="9" name="8 Rectángulo"/>
          <p:cNvSpPr/>
          <p:nvPr/>
        </p:nvSpPr>
        <p:spPr>
          <a:xfrm>
            <a:off x="323528" y="1739046"/>
            <a:ext cx="4248472"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GRANDES GENERADORES Y TRANSFORMADORES ESTÁN PROTEGIDOS </a:t>
            </a:r>
          </a:p>
        </p:txBody>
      </p:sp>
      <p:sp>
        <p:nvSpPr>
          <p:cNvPr id="10" name="9 Rectángulo"/>
          <p:cNvSpPr/>
          <p:nvPr/>
        </p:nvSpPr>
        <p:spPr>
          <a:xfrm>
            <a:off x="4392426" y="5579277"/>
            <a:ext cx="4482988"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VE" sz="2400" dirty="0"/>
              <a:t>CUIDADOSAMENTE SELECCIONADOS Y APLICADOS</a:t>
            </a:r>
          </a:p>
        </p:txBody>
      </p:sp>
      <p:sp>
        <p:nvSpPr>
          <p:cNvPr id="11" name="10 Rectángulo"/>
          <p:cNvSpPr/>
          <p:nvPr/>
        </p:nvSpPr>
        <p:spPr>
          <a:xfrm>
            <a:off x="2286000" y="3625790"/>
            <a:ext cx="4572000" cy="120032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es-VE" sz="2400" dirty="0"/>
              <a:t>ANALÍTICAMENTE CALCULADA Y VARÍA CON LAS CARACTERÍSTICAS DEL GENERADOR</a:t>
            </a:r>
          </a:p>
        </p:txBody>
      </p:sp>
      <p:cxnSp>
        <p:nvCxnSpPr>
          <p:cNvPr id="12" name="11 Conector recto de flecha"/>
          <p:cNvCxnSpPr>
            <a:stCxn id="9" idx="2"/>
            <a:endCxn id="11" idx="0"/>
          </p:cNvCxnSpPr>
          <p:nvPr/>
        </p:nvCxnSpPr>
        <p:spPr>
          <a:xfrm>
            <a:off x="2447764" y="2939375"/>
            <a:ext cx="2124236" cy="68641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a:stCxn id="11" idx="2"/>
            <a:endCxn id="10" idx="0"/>
          </p:cNvCxnSpPr>
          <p:nvPr/>
        </p:nvCxnSpPr>
        <p:spPr>
          <a:xfrm>
            <a:off x="4572000" y="4826119"/>
            <a:ext cx="2061920" cy="75315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9669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7" name="6 Rectángulo"/>
          <p:cNvSpPr/>
          <p:nvPr/>
        </p:nvSpPr>
        <p:spPr>
          <a:xfrm>
            <a:off x="694502" y="3373472"/>
            <a:ext cx="2646878" cy="523220"/>
          </a:xfrm>
          <a:prstGeom prst="rect">
            <a:avLst/>
          </a:prstGeom>
        </p:spPr>
        <p:txBody>
          <a:bodyPr wrap="none">
            <a:spAutoFit/>
          </a:bodyPr>
          <a:lstStyle/>
          <a:p>
            <a:r>
              <a:rPr lang="es-VE" sz="2800" dirty="0">
                <a:latin typeface="Arial" panose="020B0604020202020204" pitchFamily="34" charset="0"/>
                <a:cs typeface="Arial" panose="020B0604020202020204" pitchFamily="34" charset="0"/>
              </a:rPr>
              <a:t>Características</a:t>
            </a:r>
            <a:r>
              <a:rPr lang="es-VE" dirty="0">
                <a:latin typeface="Arial" panose="020B0604020202020204" pitchFamily="34" charset="0"/>
                <a:cs typeface="Arial" panose="020B0604020202020204" pitchFamily="34" charset="0"/>
              </a:rPr>
              <a:t> </a:t>
            </a:r>
            <a:endParaRPr lang="es-VE" dirty="0"/>
          </a:p>
        </p:txBody>
      </p:sp>
      <p:sp>
        <p:nvSpPr>
          <p:cNvPr id="8" name="7 CuadroTexto"/>
          <p:cNvSpPr txBox="1"/>
          <p:nvPr/>
        </p:nvSpPr>
        <p:spPr>
          <a:xfrm>
            <a:off x="6277840" y="2064446"/>
            <a:ext cx="202012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s-VE" sz="2800" dirty="0">
                <a:latin typeface="Arial" panose="020B0604020202020204" pitchFamily="34" charset="0"/>
                <a:cs typeface="Arial" panose="020B0604020202020204" pitchFamily="34" charset="0"/>
              </a:rPr>
              <a:t>Instructivo.</a:t>
            </a:r>
          </a:p>
        </p:txBody>
      </p:sp>
      <p:sp>
        <p:nvSpPr>
          <p:cNvPr id="9" name="8 CuadroTexto"/>
          <p:cNvSpPr txBox="1"/>
          <p:nvPr/>
        </p:nvSpPr>
        <p:spPr>
          <a:xfrm>
            <a:off x="5767355" y="2942584"/>
            <a:ext cx="2552711"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s-VE" sz="2800" dirty="0">
                <a:latin typeface="Arial" panose="020B0604020202020204" pitchFamily="34" charset="0"/>
                <a:cs typeface="Arial" panose="020B0604020202020204" pitchFamily="34" charset="0"/>
              </a:rPr>
              <a:t>Poca preparación de datos.</a:t>
            </a:r>
          </a:p>
        </p:txBody>
      </p:sp>
      <p:sp>
        <p:nvSpPr>
          <p:cNvPr id="10" name="9 CuadroTexto"/>
          <p:cNvSpPr txBox="1"/>
          <p:nvPr/>
        </p:nvSpPr>
        <p:spPr>
          <a:xfrm>
            <a:off x="5644977" y="4519516"/>
            <a:ext cx="2675089"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s-VE" sz="2800" dirty="0">
                <a:latin typeface="Arial" panose="020B0604020202020204" pitchFamily="34" charset="0"/>
                <a:cs typeface="Arial" panose="020B0604020202020204" pitchFamily="34" charset="0"/>
              </a:rPr>
              <a:t>Resolución Matricial</a:t>
            </a:r>
          </a:p>
        </p:txBody>
      </p:sp>
      <p:cxnSp>
        <p:nvCxnSpPr>
          <p:cNvPr id="11" name="10 Conector recto de flecha"/>
          <p:cNvCxnSpPr>
            <a:endCxn id="10" idx="1"/>
          </p:cNvCxnSpPr>
          <p:nvPr/>
        </p:nvCxnSpPr>
        <p:spPr>
          <a:xfrm>
            <a:off x="3341380" y="3833101"/>
            <a:ext cx="2303597" cy="116346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a:endCxn id="9" idx="1"/>
          </p:cNvCxnSpPr>
          <p:nvPr/>
        </p:nvCxnSpPr>
        <p:spPr>
          <a:xfrm>
            <a:off x="3341380" y="3635081"/>
            <a:ext cx="2425975"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endCxn id="8" idx="1"/>
          </p:cNvCxnSpPr>
          <p:nvPr/>
        </p:nvCxnSpPr>
        <p:spPr>
          <a:xfrm flipV="1">
            <a:off x="3341380" y="2326056"/>
            <a:ext cx="2936460" cy="10474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0"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61" y="4562840"/>
            <a:ext cx="2118669" cy="2118669"/>
          </a:xfrm>
          <a:prstGeom prst="rect">
            <a:avLst/>
          </a:prstGeom>
        </p:spPr>
      </p:pic>
    </p:spTree>
    <p:extLst>
      <p:ext uri="{BB962C8B-B14F-4D97-AF65-F5344CB8AC3E}">
        <p14:creationId xmlns:p14="http://schemas.microsoft.com/office/powerpoint/2010/main" val="32975535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9" name="8 Rectángulo"/>
          <p:cNvSpPr/>
          <p:nvPr/>
        </p:nvSpPr>
        <p:spPr>
          <a:xfrm>
            <a:off x="4421874" y="2296254"/>
            <a:ext cx="3930556" cy="2677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es-ES" sz="2800" dirty="0"/>
              <a:t>Los algoritmos de cálculo aplican factores de multiplicación de impedancias ya que dependen del tipo de fuente de cortocircuito.</a:t>
            </a:r>
            <a:endParaRPr lang="es-VE" sz="2800" dirty="0"/>
          </a:p>
        </p:txBody>
      </p:sp>
      <p:cxnSp>
        <p:nvCxnSpPr>
          <p:cNvPr id="10" name="9 Conector recto de flecha"/>
          <p:cNvCxnSpPr>
            <a:stCxn id="14" idx="3"/>
            <a:endCxn id="9" idx="1"/>
          </p:cNvCxnSpPr>
          <p:nvPr/>
        </p:nvCxnSpPr>
        <p:spPr>
          <a:xfrm>
            <a:off x="3341380" y="3635082"/>
            <a:ext cx="108049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694502" y="3373472"/>
            <a:ext cx="2646878" cy="523220"/>
          </a:xfrm>
          <a:prstGeom prst="rect">
            <a:avLst/>
          </a:prstGeom>
        </p:spPr>
        <p:txBody>
          <a:bodyPr wrap="none">
            <a:spAutoFit/>
          </a:bodyPr>
          <a:lstStyle/>
          <a:p>
            <a:r>
              <a:rPr lang="es-VE" sz="2800" dirty="0">
                <a:latin typeface="Arial" panose="020B0604020202020204" pitchFamily="34" charset="0"/>
                <a:cs typeface="Arial" panose="020B0604020202020204" pitchFamily="34" charset="0"/>
              </a:rPr>
              <a:t>Características</a:t>
            </a:r>
            <a:r>
              <a:rPr lang="es-VE" dirty="0">
                <a:latin typeface="Arial" panose="020B0604020202020204" pitchFamily="34" charset="0"/>
                <a:cs typeface="Arial" panose="020B0604020202020204" pitchFamily="34" charset="0"/>
              </a:rPr>
              <a:t> </a:t>
            </a:r>
            <a:endParaRPr lang="es-VE" dirty="0"/>
          </a:p>
        </p:txBody>
      </p:sp>
      <p:pic>
        <p:nvPicPr>
          <p:cNvPr id="18"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61" y="4562840"/>
            <a:ext cx="2118669" cy="2118669"/>
          </a:xfrm>
          <a:prstGeom prst="rect">
            <a:avLst/>
          </a:prstGeom>
        </p:spPr>
      </p:pic>
    </p:spTree>
    <p:extLst>
      <p:ext uri="{BB962C8B-B14F-4D97-AF65-F5344CB8AC3E}">
        <p14:creationId xmlns:p14="http://schemas.microsoft.com/office/powerpoint/2010/main" val="19363160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8"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11" name="10 CuadroTexto"/>
          <p:cNvSpPr txBox="1"/>
          <p:nvPr/>
        </p:nvSpPr>
        <p:spPr>
          <a:xfrm>
            <a:off x="2919842" y="1793196"/>
            <a:ext cx="3304313" cy="400110"/>
          </a:xfrm>
          <a:prstGeom prst="rect">
            <a:avLst/>
          </a:prstGeom>
          <a:noFill/>
        </p:spPr>
        <p:txBody>
          <a:bodyPr wrap="square" rtlCol="0">
            <a:spAutoFit/>
          </a:bodyPr>
          <a:lstStyle/>
          <a:p>
            <a:r>
              <a:rPr lang="es-VE" sz="2000" dirty="0">
                <a:latin typeface="Arial" panose="020B0604020202020204" pitchFamily="34" charset="0"/>
                <a:cs typeface="Arial" panose="020B0604020202020204" pitchFamily="34" charset="0"/>
              </a:rPr>
              <a:t>Descripción de resultados:</a:t>
            </a:r>
          </a:p>
        </p:txBody>
      </p:sp>
      <p:sp>
        <p:nvSpPr>
          <p:cNvPr id="13" name="12 CuadroTexto"/>
          <p:cNvSpPr txBox="1"/>
          <p:nvPr/>
        </p:nvSpPr>
        <p:spPr>
          <a:xfrm>
            <a:off x="4273227" y="2446599"/>
            <a:ext cx="3901855"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VE" sz="2800" dirty="0">
                <a:latin typeface="Arial" panose="020B0604020202020204" pitchFamily="34" charset="0"/>
                <a:cs typeface="Arial" panose="020B0604020202020204" pitchFamily="34" charset="0"/>
              </a:rPr>
              <a:t>Impedancia Compleja.</a:t>
            </a:r>
          </a:p>
        </p:txBody>
      </p:sp>
      <p:sp>
        <p:nvSpPr>
          <p:cNvPr id="14" name="13 CuadroTexto"/>
          <p:cNvSpPr txBox="1"/>
          <p:nvPr/>
        </p:nvSpPr>
        <p:spPr>
          <a:xfrm>
            <a:off x="5006320" y="3588026"/>
            <a:ext cx="243566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VE" sz="2800" dirty="0">
                <a:latin typeface="Arial" panose="020B0604020202020204" pitchFamily="34" charset="0"/>
                <a:cs typeface="Arial" panose="020B0604020202020204" pitchFamily="34" charset="0"/>
              </a:rPr>
              <a:t>Relación X/R.</a:t>
            </a:r>
          </a:p>
        </p:txBody>
      </p:sp>
      <p:sp>
        <p:nvSpPr>
          <p:cNvPr id="15" name="14 CuadroTexto"/>
          <p:cNvSpPr txBox="1"/>
          <p:nvPr/>
        </p:nvSpPr>
        <p:spPr>
          <a:xfrm>
            <a:off x="3813706" y="4661619"/>
            <a:ext cx="4820899"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VE" sz="2800" dirty="0">
                <a:latin typeface="Arial" panose="020B0604020202020204" pitchFamily="34" charset="0"/>
                <a:cs typeface="Arial" panose="020B0604020202020204" pitchFamily="34" charset="0"/>
              </a:rPr>
              <a:t>Magnitud y Ángulos de Fase.</a:t>
            </a:r>
          </a:p>
        </p:txBody>
      </p:sp>
      <p:sp>
        <p:nvSpPr>
          <p:cNvPr id="16" name="15 Rectángulo"/>
          <p:cNvSpPr/>
          <p:nvPr/>
        </p:nvSpPr>
        <p:spPr>
          <a:xfrm>
            <a:off x="849166" y="3249470"/>
            <a:ext cx="1795524" cy="1200329"/>
          </a:xfrm>
          <a:prstGeom prst="rect">
            <a:avLst/>
          </a:prstGeom>
        </p:spPr>
        <p:txBody>
          <a:bodyPr wrap="square">
            <a:spAutoFit/>
          </a:bodyPr>
          <a:lstStyle/>
          <a:p>
            <a:r>
              <a:rPr lang="es-VE" sz="2400" dirty="0">
                <a:latin typeface="Arial" panose="020B0604020202020204" pitchFamily="34" charset="0"/>
                <a:cs typeface="Arial" panose="020B0604020202020204" pitchFamily="34" charset="0"/>
              </a:rPr>
              <a:t>Los resultados Incluyen: </a:t>
            </a:r>
            <a:endParaRPr lang="es-VE" sz="2400" dirty="0"/>
          </a:p>
        </p:txBody>
      </p:sp>
      <p:cxnSp>
        <p:nvCxnSpPr>
          <p:cNvPr id="17" name="16 Conector recto de flecha"/>
          <p:cNvCxnSpPr>
            <a:stCxn id="16" idx="3"/>
            <a:endCxn id="14" idx="1"/>
          </p:cNvCxnSpPr>
          <p:nvPr/>
        </p:nvCxnSpPr>
        <p:spPr>
          <a:xfrm>
            <a:off x="2644690" y="3849635"/>
            <a:ext cx="2361630"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16" idx="3"/>
            <a:endCxn id="13" idx="1"/>
          </p:cNvCxnSpPr>
          <p:nvPr/>
        </p:nvCxnSpPr>
        <p:spPr>
          <a:xfrm flipV="1">
            <a:off x="2644690" y="2708209"/>
            <a:ext cx="1628537" cy="11414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a:stCxn id="16" idx="3"/>
            <a:endCxn id="15" idx="1"/>
          </p:cNvCxnSpPr>
          <p:nvPr/>
        </p:nvCxnSpPr>
        <p:spPr>
          <a:xfrm>
            <a:off x="2644690" y="3849635"/>
            <a:ext cx="1169016" cy="10735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2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38188069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1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1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17" name="16 CuadroTexto"/>
          <p:cNvSpPr txBox="1"/>
          <p:nvPr/>
        </p:nvSpPr>
        <p:spPr>
          <a:xfrm>
            <a:off x="2919842" y="1793196"/>
            <a:ext cx="3304313" cy="400110"/>
          </a:xfrm>
          <a:prstGeom prst="rect">
            <a:avLst/>
          </a:prstGeom>
          <a:noFill/>
        </p:spPr>
        <p:txBody>
          <a:bodyPr wrap="square" rtlCol="0">
            <a:spAutoFit/>
          </a:bodyPr>
          <a:lstStyle/>
          <a:p>
            <a:r>
              <a:rPr lang="es-VE" sz="2000" dirty="0">
                <a:latin typeface="Arial" panose="020B0604020202020204" pitchFamily="34" charset="0"/>
                <a:cs typeface="Arial" panose="020B0604020202020204" pitchFamily="34" charset="0"/>
              </a:rPr>
              <a:t>Descripción de resultados:</a:t>
            </a:r>
          </a:p>
        </p:txBody>
      </p:sp>
      <p:sp>
        <p:nvSpPr>
          <p:cNvPr id="18" name="17 Rectángulo"/>
          <p:cNvSpPr/>
          <p:nvPr/>
        </p:nvSpPr>
        <p:spPr>
          <a:xfrm>
            <a:off x="849166" y="3249470"/>
            <a:ext cx="1795524" cy="1200329"/>
          </a:xfrm>
          <a:prstGeom prst="rect">
            <a:avLst/>
          </a:prstGeom>
        </p:spPr>
        <p:txBody>
          <a:bodyPr wrap="square">
            <a:spAutoFit/>
          </a:bodyPr>
          <a:lstStyle/>
          <a:p>
            <a:r>
              <a:rPr lang="es-VE" sz="2400" dirty="0">
                <a:latin typeface="Arial" panose="020B0604020202020204" pitchFamily="34" charset="0"/>
                <a:cs typeface="Arial" panose="020B0604020202020204" pitchFamily="34" charset="0"/>
              </a:rPr>
              <a:t>Los resultados Incluyen: </a:t>
            </a:r>
            <a:endParaRPr lang="es-VE" sz="2400" dirty="0"/>
          </a:p>
        </p:txBody>
      </p:sp>
      <p:cxnSp>
        <p:nvCxnSpPr>
          <p:cNvPr id="19" name="18 Conector recto de flecha"/>
          <p:cNvCxnSpPr>
            <a:stCxn id="18" idx="3"/>
          </p:cNvCxnSpPr>
          <p:nvPr/>
        </p:nvCxnSpPr>
        <p:spPr>
          <a:xfrm>
            <a:off x="2644690" y="3849635"/>
            <a:ext cx="2361630"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18" idx="3"/>
          </p:cNvCxnSpPr>
          <p:nvPr/>
        </p:nvCxnSpPr>
        <p:spPr>
          <a:xfrm flipV="1">
            <a:off x="2644690" y="2708209"/>
            <a:ext cx="1628537" cy="11414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a:stCxn id="18" idx="3"/>
            <a:endCxn id="24" idx="1"/>
          </p:cNvCxnSpPr>
          <p:nvPr/>
        </p:nvCxnSpPr>
        <p:spPr>
          <a:xfrm>
            <a:off x="2644690" y="3849635"/>
            <a:ext cx="2296751" cy="10746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4273227" y="2374765"/>
            <a:ext cx="4020419"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VE" sz="2000" dirty="0">
                <a:latin typeface="Arial" panose="020B0604020202020204" pitchFamily="34" charset="0"/>
                <a:cs typeface="Arial" panose="020B0604020202020204" pitchFamily="34" charset="0"/>
              </a:rPr>
              <a:t>Componentes remotas y locales de las corrientes.</a:t>
            </a:r>
          </a:p>
        </p:txBody>
      </p:sp>
      <p:sp>
        <p:nvSpPr>
          <p:cNvPr id="23" name="22 CuadroTexto"/>
          <p:cNvSpPr txBox="1"/>
          <p:nvPr/>
        </p:nvSpPr>
        <p:spPr>
          <a:xfrm>
            <a:off x="5018239" y="3649581"/>
            <a:ext cx="2377119"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VE" sz="2000" dirty="0">
                <a:latin typeface="Arial" panose="020B0604020202020204" pitchFamily="34" charset="0"/>
                <a:cs typeface="Arial" panose="020B0604020202020204" pitchFamily="34" charset="0"/>
              </a:rPr>
              <a:t>Tensiones de Falla.</a:t>
            </a:r>
          </a:p>
        </p:txBody>
      </p:sp>
      <p:sp>
        <p:nvSpPr>
          <p:cNvPr id="24" name="23 Rectángulo"/>
          <p:cNvSpPr/>
          <p:nvPr/>
        </p:nvSpPr>
        <p:spPr>
          <a:xfrm>
            <a:off x="4941441" y="4724223"/>
            <a:ext cx="2530713"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2000" dirty="0">
                <a:latin typeface="Arial" panose="020B0604020202020204" pitchFamily="34" charset="0"/>
                <a:cs typeface="Arial" panose="020B0604020202020204" pitchFamily="34" charset="0"/>
              </a:rPr>
              <a:t>Relación  de NACD.</a:t>
            </a:r>
            <a:endParaRPr lang="es-VE" sz="2000" dirty="0">
              <a:latin typeface="Arial" panose="020B0604020202020204" pitchFamily="34" charset="0"/>
              <a:cs typeface="Arial" panose="020B0604020202020204" pitchFamily="34" charset="0"/>
            </a:endParaRPr>
          </a:p>
        </p:txBody>
      </p:sp>
      <p:pic>
        <p:nvPicPr>
          <p:cNvPr id="3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3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9980188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a:spLocks noGrp="1"/>
          </p:cNvSpPr>
          <p:nvPr>
            <p:ph type="title"/>
          </p:nvPr>
        </p:nvSpPr>
        <p:spPr>
          <a:xfrm>
            <a:off x="628650" y="365127"/>
            <a:ext cx="7886700" cy="1051550"/>
          </a:xfrm>
        </p:spPr>
        <p:txBody>
          <a:body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11" name="10 Rectángulo"/>
          <p:cNvSpPr/>
          <p:nvPr/>
        </p:nvSpPr>
        <p:spPr>
          <a:xfrm>
            <a:off x="1142042" y="2177636"/>
            <a:ext cx="2808312"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2800" dirty="0">
                <a:latin typeface="Arial" panose="020B0604020202020204" pitchFamily="34" charset="0"/>
                <a:cs typeface="Arial" panose="020B0604020202020204" pitchFamily="34" charset="0"/>
              </a:rPr>
              <a:t>Interrupción de servicios.</a:t>
            </a:r>
            <a:endParaRPr lang="es-VE" sz="2800" dirty="0">
              <a:latin typeface="Arial" panose="020B0604020202020204" pitchFamily="34" charset="0"/>
              <a:cs typeface="Arial" panose="020B0604020202020204" pitchFamily="34" charset="0"/>
            </a:endParaRPr>
          </a:p>
        </p:txBody>
      </p:sp>
      <p:sp>
        <p:nvSpPr>
          <p:cNvPr id="12" name="11 Rectángulo"/>
          <p:cNvSpPr/>
          <p:nvPr/>
        </p:nvSpPr>
        <p:spPr>
          <a:xfrm>
            <a:off x="3950352" y="3505981"/>
            <a:ext cx="4574175"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es-ES" sz="2800" dirty="0">
                <a:latin typeface="Arial" panose="020B0604020202020204" pitchFamily="34" charset="0"/>
                <a:cs typeface="Arial" panose="020B0604020202020204" pitchFamily="34" charset="0"/>
              </a:rPr>
              <a:t>Factores de multiplicación asimétricos.</a:t>
            </a:r>
            <a:endParaRPr lang="es-VE" sz="2800" dirty="0">
              <a:latin typeface="Arial" panose="020B0604020202020204" pitchFamily="34" charset="0"/>
              <a:cs typeface="Arial" panose="020B0604020202020204" pitchFamily="34" charset="0"/>
            </a:endParaRPr>
          </a:p>
        </p:txBody>
      </p:sp>
      <p:sp>
        <p:nvSpPr>
          <p:cNvPr id="13" name="12 Rectángulo"/>
          <p:cNvSpPr/>
          <p:nvPr/>
        </p:nvSpPr>
        <p:spPr>
          <a:xfrm>
            <a:off x="1168468" y="4859935"/>
            <a:ext cx="4896544"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2800" dirty="0">
                <a:latin typeface="Arial" panose="020B0604020202020204" pitchFamily="34" charset="0"/>
                <a:cs typeface="Arial" panose="020B0604020202020204" pitchFamily="34" charset="0"/>
              </a:rPr>
              <a:t>Datos de entrada de los dispositivos de conmutación.</a:t>
            </a:r>
            <a:endParaRPr lang="es-VE" sz="2800" dirty="0">
              <a:latin typeface="Arial" panose="020B0604020202020204" pitchFamily="34" charset="0"/>
              <a:cs typeface="Arial" panose="020B0604020202020204" pitchFamily="34" charset="0"/>
            </a:endParaRPr>
          </a:p>
        </p:txBody>
      </p:sp>
      <p:pic>
        <p:nvPicPr>
          <p:cNvPr id="14"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5"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39238599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7" name="6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8" name="7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9" name="8 Rectángulo"/>
          <p:cNvSpPr/>
          <p:nvPr/>
        </p:nvSpPr>
        <p:spPr>
          <a:xfrm>
            <a:off x="628650" y="3745257"/>
            <a:ext cx="7655540" cy="1200329"/>
          </a:xfrm>
          <a:prstGeom prst="rect">
            <a:avLst/>
          </a:prstGeom>
        </p:spPr>
        <p:txBody>
          <a:bodyPr wrap="square">
            <a:spAutoFit/>
          </a:bodyPr>
          <a:lstStyle/>
          <a:p>
            <a:pPr marL="514350" indent="-514350" algn="just" eaLnBrk="0" fontAlgn="base" hangingPunct="0">
              <a:lnSpc>
                <a:spcPct val="150000"/>
              </a:lnSpc>
              <a:spcBef>
                <a:spcPct val="0"/>
              </a:spcBef>
              <a:spcAft>
                <a:spcPct val="0"/>
              </a:spcAft>
              <a:buAutoNum type="arabicParen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t>Se requiere un diagrama de una sola línea del sistema que se estudiará.</a:t>
            </a:r>
          </a:p>
        </p:txBody>
      </p:sp>
      <p:pic>
        <p:nvPicPr>
          <p:cNvPr id="1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28259718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7" name="6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8"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8 Rectángulo"/>
          <p:cNvSpPr/>
          <p:nvPr/>
        </p:nvSpPr>
        <p:spPr>
          <a:xfrm>
            <a:off x="628648" y="3905394"/>
            <a:ext cx="7655541" cy="1200329"/>
          </a:xfrm>
          <a:prstGeom prst="rect">
            <a:avLst/>
          </a:prstGeom>
        </p:spPr>
        <p:txBody>
          <a:bodyPr wrap="square">
            <a:spAutoFit/>
          </a:bodyPr>
          <a:lstStyle/>
          <a:p>
            <a:pPr algn="just" eaLnBrk="0" fontAlgn="base" hangingPunct="0">
              <a:lnSpc>
                <a:spcPct val="150000"/>
              </a:lnSpc>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VE" sz="2400" dirty="0"/>
              <a:t>2)   Se aplican los factores de </a:t>
            </a:r>
            <a:r>
              <a:rPr lang="es-ES" sz="2400" dirty="0"/>
              <a:t>multiplicación de impedancia  apropiados en función del tipo de cálculo.</a:t>
            </a:r>
            <a:r>
              <a:rPr lang="es-VE" sz="2400" dirty="0">
                <a:cs typeface="Arial" pitchFamily="34" charset="0"/>
              </a:rPr>
              <a:t> </a:t>
            </a:r>
          </a:p>
        </p:txBody>
      </p:sp>
      <p:pic>
        <p:nvPicPr>
          <p:cNvPr id="1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40529735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7" name="6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8" name="7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9" name="8 Rectángulo"/>
          <p:cNvSpPr/>
          <p:nvPr/>
        </p:nvSpPr>
        <p:spPr>
          <a:xfrm>
            <a:off x="628650" y="3608120"/>
            <a:ext cx="7723780" cy="1697068"/>
          </a:xfrm>
          <a:prstGeom prst="rect">
            <a:avLst/>
          </a:prstGeom>
        </p:spPr>
        <p:txBody>
          <a:bodyPr wrap="square">
            <a:spAutoFit/>
          </a:bodyPr>
          <a:lstStyle/>
          <a:p>
            <a:pPr lvl="0" algn="just">
              <a:lnSpc>
                <a:spcPct val="150000"/>
              </a:lnSpc>
            </a:pPr>
            <a:r>
              <a:rPr lang="es-VE" sz="2400" dirty="0"/>
              <a:t>3) Se construye el punto de falla de la impedancia de u</a:t>
            </a:r>
            <a:r>
              <a:rPr lang="es-ES" sz="2400" dirty="0"/>
              <a:t>na red de secuencia positiva, dependiendo de la ubicación de la falla.</a:t>
            </a:r>
          </a:p>
        </p:txBody>
      </p:sp>
      <p:pic>
        <p:nvPicPr>
          <p:cNvPr id="1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29878758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6"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7" name="6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8" name="7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10" name="9 Rectángulo"/>
          <p:cNvSpPr/>
          <p:nvPr/>
        </p:nvSpPr>
        <p:spPr>
          <a:xfrm>
            <a:off x="628650" y="3959915"/>
            <a:ext cx="7886700" cy="830997"/>
          </a:xfrm>
          <a:prstGeom prst="rect">
            <a:avLst/>
          </a:prstGeom>
        </p:spPr>
        <p:txBody>
          <a:bodyPr wrap="square">
            <a:spAutoFit/>
          </a:bodyPr>
          <a:lstStyle/>
          <a:p>
            <a:pPr lvl="0" algn="just"/>
            <a:r>
              <a:rPr lang="es-ES" sz="2400" dirty="0"/>
              <a:t>4) Se calcula E/Z complejo, reduciendo el punto de falla en la red de secuencia positiva a una sola impedancia. </a:t>
            </a:r>
          </a:p>
        </p:txBody>
      </p:sp>
      <p:pic>
        <p:nvPicPr>
          <p:cNvPr id="11"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2"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306595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7" name="6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8"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8 Rectángulo"/>
          <p:cNvSpPr/>
          <p:nvPr/>
        </p:nvSpPr>
        <p:spPr>
          <a:xfrm>
            <a:off x="750627" y="4143064"/>
            <a:ext cx="7642746" cy="830997"/>
          </a:xfrm>
          <a:prstGeom prst="rect">
            <a:avLst/>
          </a:prstGeom>
        </p:spPr>
        <p:txBody>
          <a:bodyPr wrap="square">
            <a:spAutoFit/>
          </a:bodyPr>
          <a:lstStyle/>
          <a:p>
            <a:r>
              <a:rPr lang="es-ES" sz="2400" dirty="0"/>
              <a:t>5) Si hay muchas fuentes en la red, se requiere que se calcule NACD.</a:t>
            </a:r>
            <a:endParaRPr lang="es-VE" sz="2400" dirty="0"/>
          </a:p>
        </p:txBody>
      </p:sp>
      <p:pic>
        <p:nvPicPr>
          <p:cNvPr id="1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33904158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076541" y="1793196"/>
            <a:ext cx="4990918" cy="400110"/>
          </a:xfrm>
          <a:prstGeom prst="rect">
            <a:avLst/>
          </a:prstGeom>
        </p:spPr>
        <p:txBody>
          <a:bodyPr wrap="none">
            <a:spAutoFit/>
          </a:bodyPr>
          <a:lstStyle/>
          <a:p>
            <a:pPr algn="just"/>
            <a:r>
              <a:rPr lang="es-VE" sz="2000" dirty="0"/>
              <a:t>PROCEDIMIENTO EMPIRICO DE CÁLCULO ANSI</a:t>
            </a:r>
            <a:endParaRPr lang="es-ES" sz="2000" dirty="0"/>
          </a:p>
        </p:txBody>
      </p:sp>
      <p:sp>
        <p:nvSpPr>
          <p:cNvPr id="7" name="6 Rectángulo"/>
          <p:cNvSpPr/>
          <p:nvPr/>
        </p:nvSpPr>
        <p:spPr>
          <a:xfrm>
            <a:off x="628650" y="2157183"/>
            <a:ext cx="6230488" cy="646331"/>
          </a:xfrm>
          <a:prstGeom prst="rect">
            <a:avLst/>
          </a:prstGeom>
        </p:spPr>
        <p:txBody>
          <a:bodyPr wrap="none">
            <a:spAutoFit/>
          </a:bodyPr>
          <a:lstStyle/>
          <a:p>
            <a:pPr marL="285750" lvl="0" indent="-285750" algn="just" defTabSz="914400" eaLnBrk="0" fontAlgn="base" hangingPunct="0">
              <a:lnSpc>
                <a:spcPct val="150000"/>
              </a:lnSpc>
              <a:spcBef>
                <a:spcPct val="0"/>
              </a:spcBef>
              <a:spcAft>
                <a:spcPct val="0"/>
              </a:spcAft>
              <a:buFont typeface="Arial" panose="020B0604020202020204"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s-ES" sz="2400" dirty="0">
                <a:solidFill>
                  <a:srgbClr val="212121"/>
                </a:solidFill>
                <a:ea typeface="Times New Roman" pitchFamily="18" charset="0"/>
                <a:cs typeface="Courier New" pitchFamily="49" charset="0"/>
              </a:rPr>
              <a:t>Esto se puede resumir en los siguientes pasos:</a:t>
            </a:r>
          </a:p>
        </p:txBody>
      </p:sp>
      <p:sp>
        <p:nvSpPr>
          <p:cNvPr id="8"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8 Rectángulo"/>
          <p:cNvSpPr/>
          <p:nvPr/>
        </p:nvSpPr>
        <p:spPr>
          <a:xfrm>
            <a:off x="628649" y="3674366"/>
            <a:ext cx="7886700" cy="1200329"/>
          </a:xfrm>
          <a:prstGeom prst="rect">
            <a:avLst/>
          </a:prstGeom>
        </p:spPr>
        <p:txBody>
          <a:bodyPr wrap="square">
            <a:spAutoFit/>
          </a:bodyPr>
          <a:lstStyle/>
          <a:p>
            <a:pPr lvl="0" algn="just"/>
            <a:r>
              <a:rPr lang="es-ES" sz="2400" dirty="0">
                <a:cs typeface="Arial" pitchFamily="34" charset="0"/>
              </a:rPr>
              <a:t>6) Se utilizan los cálculos de las corrientes ajustadas  para comparar con las especificaciones de cortocircuito del equipo existente o para selección de nuevos equipos.</a:t>
            </a:r>
            <a:endParaRPr lang="es-VE" sz="2400" dirty="0">
              <a:cs typeface="Arial" pitchFamily="34" charset="0"/>
            </a:endParaRPr>
          </a:p>
        </p:txBody>
      </p:sp>
      <p:pic>
        <p:nvPicPr>
          <p:cNvPr id="10"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9976" y="5691116"/>
            <a:ext cx="954023" cy="828329"/>
          </a:xfrm>
          <a:prstGeom prst="rect">
            <a:avLst/>
          </a:prstGeom>
        </p:spPr>
      </p:pic>
      <p:pic>
        <p:nvPicPr>
          <p:cNvPr id="11"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8337" y="5952680"/>
            <a:ext cx="1291639" cy="392186"/>
          </a:xfrm>
          <a:prstGeom prst="rect">
            <a:avLst/>
          </a:prstGeom>
        </p:spPr>
      </p:pic>
    </p:spTree>
    <p:extLst>
      <p:ext uri="{BB962C8B-B14F-4D97-AF65-F5344CB8AC3E}">
        <p14:creationId xmlns:p14="http://schemas.microsoft.com/office/powerpoint/2010/main" val="34573758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314587" y="1793196"/>
            <a:ext cx="4514826" cy="400110"/>
          </a:xfrm>
          <a:prstGeom prst="rect">
            <a:avLst/>
          </a:prstGeom>
        </p:spPr>
        <p:txBody>
          <a:bodyPr wrap="none">
            <a:spAutoFit/>
          </a:bodyPr>
          <a:lstStyle/>
          <a:p>
            <a:pPr algn="just"/>
            <a:r>
              <a:rPr lang="es-VE" sz="2000" dirty="0"/>
              <a:t>PROCEDIMIENTO ANALÍTICO DE CÁLCULO</a:t>
            </a:r>
            <a:endParaRPr lang="es-ES" sz="2000" dirty="0"/>
          </a:p>
        </p:txBody>
      </p:sp>
      <p:sp>
        <p:nvSpPr>
          <p:cNvPr id="7"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Rectángulo"/>
          <p:cNvSpPr/>
          <p:nvPr/>
        </p:nvSpPr>
        <p:spPr>
          <a:xfrm>
            <a:off x="2285999" y="2923359"/>
            <a:ext cx="4572000" cy="1569660"/>
          </a:xfrm>
          <a:prstGeom prst="rect">
            <a:avLst/>
          </a:prstGeom>
        </p:spPr>
        <p:txBody>
          <a:bodyPr>
            <a:spAutoFit/>
          </a:bodyPr>
          <a:lstStyle/>
          <a:p>
            <a:pPr algn="ctr"/>
            <a:r>
              <a:rPr lang="es-ES" sz="2400" dirty="0">
                <a:cs typeface="Arial" panose="020B0604020202020204" pitchFamily="34" charset="0"/>
              </a:rPr>
              <a:t>Las corrientes de las diversas fuentes se pueden sumar vectorialmente en el punto de falla.</a:t>
            </a:r>
          </a:p>
        </p:txBody>
      </p:sp>
      <p:pic>
        <p:nvPicPr>
          <p:cNvPr id="9"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2794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314587" y="1793196"/>
            <a:ext cx="4514826" cy="400110"/>
          </a:xfrm>
          <a:prstGeom prst="rect">
            <a:avLst/>
          </a:prstGeom>
        </p:spPr>
        <p:txBody>
          <a:bodyPr wrap="none">
            <a:spAutoFit/>
          </a:bodyPr>
          <a:lstStyle/>
          <a:p>
            <a:pPr algn="just"/>
            <a:r>
              <a:rPr lang="es-VE" sz="2000" dirty="0"/>
              <a:t>PROCEDIMIENTO ANALÍTICO DE CÁLCULO</a:t>
            </a:r>
            <a:endParaRPr lang="es-ES" sz="2000" dirty="0"/>
          </a:p>
        </p:txBody>
      </p:sp>
      <p:sp>
        <p:nvSpPr>
          <p:cNvPr id="7"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Rectángulo"/>
          <p:cNvSpPr/>
          <p:nvPr/>
        </p:nvSpPr>
        <p:spPr>
          <a:xfrm>
            <a:off x="2286000" y="2759586"/>
            <a:ext cx="4572000" cy="1200329"/>
          </a:xfrm>
          <a:prstGeom prst="rect">
            <a:avLst/>
          </a:prstGeom>
        </p:spPr>
        <p:txBody>
          <a:bodyPr>
            <a:spAutoFit/>
          </a:bodyPr>
          <a:lstStyle/>
          <a:p>
            <a:pPr algn="ctr"/>
            <a:r>
              <a:rPr lang="es-ES" sz="2400" dirty="0">
                <a:cs typeface="Arial" panose="020B0604020202020204" pitchFamily="34" charset="0"/>
              </a:rPr>
              <a:t>No se requiere factores de multiplicación de </a:t>
            </a:r>
            <a:r>
              <a:rPr lang="es-ES" sz="2400" dirty="0" err="1">
                <a:cs typeface="Arial" panose="020B0604020202020204" pitchFamily="34" charset="0"/>
              </a:rPr>
              <a:t>preimpedancia</a:t>
            </a:r>
            <a:r>
              <a:rPr lang="es-ES" sz="2400" dirty="0">
                <a:cs typeface="Arial" panose="020B0604020202020204" pitchFamily="34" charset="0"/>
              </a:rPr>
              <a:t> ni de </a:t>
            </a:r>
            <a:r>
              <a:rPr lang="es-ES" sz="2400" dirty="0" err="1">
                <a:cs typeface="Arial" panose="020B0604020202020204" pitchFamily="34" charset="0"/>
              </a:rPr>
              <a:t>postmultiplicacion</a:t>
            </a:r>
            <a:r>
              <a:rPr lang="es-ES" sz="2400" dirty="0">
                <a:cs typeface="Arial" panose="020B0604020202020204" pitchFamily="34" charset="0"/>
              </a:rPr>
              <a:t> de servicio.</a:t>
            </a:r>
            <a:endParaRPr lang="es-VE" sz="2400" dirty="0">
              <a:cs typeface="Arial" panose="020B0604020202020204" pitchFamily="34" charset="0"/>
            </a:endParaRPr>
          </a:p>
        </p:txBody>
      </p:sp>
      <p:pic>
        <p:nvPicPr>
          <p:cNvPr id="9"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411051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314587" y="1793196"/>
            <a:ext cx="4514826" cy="400110"/>
          </a:xfrm>
          <a:prstGeom prst="rect">
            <a:avLst/>
          </a:prstGeom>
        </p:spPr>
        <p:txBody>
          <a:bodyPr wrap="none">
            <a:spAutoFit/>
          </a:bodyPr>
          <a:lstStyle/>
          <a:p>
            <a:pPr algn="just"/>
            <a:r>
              <a:rPr lang="es-VE" sz="2000" dirty="0"/>
              <a:t>PROCEDIMIENTO ANALÍTICO DE CÁLCULO</a:t>
            </a:r>
            <a:endParaRPr lang="es-ES" sz="2000" dirty="0"/>
          </a:p>
        </p:txBody>
      </p:sp>
      <p:sp>
        <p:nvSpPr>
          <p:cNvPr id="7"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Rectángulo"/>
          <p:cNvSpPr/>
          <p:nvPr/>
        </p:nvSpPr>
        <p:spPr>
          <a:xfrm>
            <a:off x="2286000" y="2759586"/>
            <a:ext cx="4572000" cy="1569660"/>
          </a:xfrm>
          <a:prstGeom prst="rect">
            <a:avLst/>
          </a:prstGeom>
        </p:spPr>
        <p:txBody>
          <a:bodyPr>
            <a:spAutoFit/>
          </a:bodyPr>
          <a:lstStyle/>
          <a:p>
            <a:pPr algn="ctr"/>
            <a:r>
              <a:rPr lang="es-ES" sz="2400" dirty="0">
                <a:cs typeface="Arial" panose="020B0604020202020204" pitchFamily="34" charset="0"/>
              </a:rPr>
              <a:t>Las constantes de tiempo asociadas con la caída de las componentes AC y DC, son  requeridas.</a:t>
            </a:r>
          </a:p>
        </p:txBody>
      </p:sp>
      <p:pic>
        <p:nvPicPr>
          <p:cNvPr id="9"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179298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28650" y="365127"/>
            <a:ext cx="7886700" cy="1051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b="1" dirty="0"/>
              <a:t>Cálculo del interruptor de servicio</a:t>
            </a:r>
          </a:p>
        </p:txBody>
      </p:sp>
      <p:sp>
        <p:nvSpPr>
          <p:cNvPr id="5" name="1 Título"/>
          <p:cNvSpPr txBox="1">
            <a:spLocks/>
          </p:cNvSpPr>
          <p:nvPr/>
        </p:nvSpPr>
        <p:spPr>
          <a:xfrm>
            <a:off x="1588337" y="1030233"/>
            <a:ext cx="5967325" cy="963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VE" dirty="0"/>
              <a:t>Procedimiento de cálculo</a:t>
            </a:r>
          </a:p>
        </p:txBody>
      </p:sp>
      <p:sp>
        <p:nvSpPr>
          <p:cNvPr id="6" name="5 Rectángulo"/>
          <p:cNvSpPr/>
          <p:nvPr/>
        </p:nvSpPr>
        <p:spPr>
          <a:xfrm>
            <a:off x="2314587" y="1793196"/>
            <a:ext cx="4514826" cy="400110"/>
          </a:xfrm>
          <a:prstGeom prst="rect">
            <a:avLst/>
          </a:prstGeom>
        </p:spPr>
        <p:txBody>
          <a:bodyPr wrap="none">
            <a:spAutoFit/>
          </a:bodyPr>
          <a:lstStyle/>
          <a:p>
            <a:pPr algn="just"/>
            <a:r>
              <a:rPr lang="es-VE" sz="2000" dirty="0"/>
              <a:t>PROCEDIMIENTO ANALÍTICO DE CÁLCULO</a:t>
            </a:r>
            <a:endParaRPr lang="es-ES" sz="2000" dirty="0"/>
          </a:p>
        </p:txBody>
      </p:sp>
      <p:sp>
        <p:nvSpPr>
          <p:cNvPr id="7"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Rectángulo"/>
          <p:cNvSpPr/>
          <p:nvPr/>
        </p:nvSpPr>
        <p:spPr>
          <a:xfrm>
            <a:off x="2286000" y="2759586"/>
            <a:ext cx="4572000" cy="1569660"/>
          </a:xfrm>
          <a:prstGeom prst="rect">
            <a:avLst/>
          </a:prstGeom>
        </p:spPr>
        <p:txBody>
          <a:bodyPr>
            <a:spAutoFit/>
          </a:bodyPr>
          <a:lstStyle/>
          <a:p>
            <a:pPr algn="ctr"/>
            <a:r>
              <a:rPr lang="es-ES" sz="2400" dirty="0">
                <a:cs typeface="Arial" panose="020B0604020202020204" pitchFamily="34" charset="0"/>
              </a:rPr>
              <a:t>El teorema de superposición se aplica y las corrientes totales se pueden calcular para funciones del interruptor de servicio.</a:t>
            </a:r>
            <a:endParaRPr lang="es-VE" sz="2400" dirty="0">
              <a:cs typeface="Arial" panose="020B0604020202020204" pitchFamily="34" charset="0"/>
            </a:endParaRPr>
          </a:p>
        </p:txBody>
      </p:sp>
      <p:pic>
        <p:nvPicPr>
          <p:cNvPr id="9" name="Picture 2" descr="http://previews.123rf.com/images/iqoncept/iqoncept0905/iqoncept090500014/4813637-A-person-stands-thinking-beside-a-blue-question-mark-Stock-Photo.jpg"/>
          <p:cNvPicPr>
            <a:picLocks noChangeAspect="1" noChangeArrowheads="1"/>
          </p:cNvPicPr>
          <p:nvPr/>
        </p:nvPicPr>
        <p:blipFill>
          <a:blip r:embed="rId2" cstate="print"/>
          <a:srcRect/>
          <a:stretch>
            <a:fillRect/>
          </a:stretch>
        </p:blipFill>
        <p:spPr bwMode="auto">
          <a:xfrm>
            <a:off x="7621566" y="5296836"/>
            <a:ext cx="1522434" cy="1222610"/>
          </a:xfrm>
          <a:prstGeom prst="rect">
            <a:avLst/>
          </a:prstGeom>
          <a:noFill/>
        </p:spPr>
      </p:pic>
    </p:spTree>
    <p:extLst>
      <p:ext uri="{BB962C8B-B14F-4D97-AF65-F5344CB8AC3E}">
        <p14:creationId xmlns:p14="http://schemas.microsoft.com/office/powerpoint/2010/main" val="246445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VE" dirty="0"/>
              <a:t>Caso de aplicación</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1868384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srcRect b="5464"/>
          <a:stretch/>
        </p:blipFill>
        <p:spPr bwMode="auto">
          <a:xfrm>
            <a:off x="3126259" y="616127"/>
            <a:ext cx="4237891" cy="5668121"/>
          </a:xfrm>
          <a:prstGeom prst="rect">
            <a:avLst/>
          </a:prstGeom>
          <a:noFill/>
          <a:ln w="9525">
            <a:noFill/>
            <a:miter lim="800000"/>
            <a:headEnd/>
            <a:tailEnd/>
          </a:ln>
          <a:effectLst/>
        </p:spPr>
      </p:pic>
      <p:sp>
        <p:nvSpPr>
          <p:cNvPr id="2" name="1 Título"/>
          <p:cNvSpPr>
            <a:spLocks noGrp="1"/>
          </p:cNvSpPr>
          <p:nvPr>
            <p:ph type="ctrTitle"/>
          </p:nvPr>
        </p:nvSpPr>
        <p:spPr>
          <a:xfrm>
            <a:off x="0" y="0"/>
            <a:ext cx="7772400" cy="513212"/>
          </a:xfrm>
        </p:spPr>
        <p:txBody>
          <a:bodyPr>
            <a:normAutofit fontScale="90000"/>
          </a:bodyPr>
          <a:lstStyle/>
          <a:p>
            <a:pPr algn="l"/>
            <a:r>
              <a:rPr lang="es-ES" sz="3600" dirty="0"/>
              <a:t>Ejemplo de Cortocircuito por ANSI</a:t>
            </a:r>
            <a:endParaRPr lang="es-VE" sz="3600"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13260008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52336" y="565608"/>
            <a:ext cx="7772400" cy="876693"/>
          </a:xfrm>
        </p:spPr>
        <p:txBody>
          <a:bodyPr>
            <a:normAutofit/>
          </a:bodyPr>
          <a:lstStyle/>
          <a:p>
            <a:r>
              <a:rPr lang="es-ES" sz="3600" dirty="0"/>
              <a:t>Cálculo para los Puntos F1, F2 y F3</a:t>
            </a:r>
            <a:endParaRPr lang="es-VE" sz="3600"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6" name="Marcador de contenido 2"/>
          <p:cNvSpPr txBox="1">
            <a:spLocks/>
          </p:cNvSpPr>
          <p:nvPr/>
        </p:nvSpPr>
        <p:spPr>
          <a:xfrm>
            <a:off x="642910" y="1590681"/>
            <a:ext cx="78867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800100" lvl="1" indent="-342900" algn="l">
              <a:buFont typeface="Arial" panose="020B0604020202020204" pitchFamily="34" charset="0"/>
              <a:buChar char="•"/>
            </a:pPr>
            <a:r>
              <a:rPr lang="es-VE" dirty="0"/>
              <a:t>T1:  60/100MVA, 138-13.8kV</a:t>
            </a:r>
          </a:p>
          <a:p>
            <a:pPr marL="800100" lvl="1" indent="-342900" algn="l">
              <a:buFont typeface="Arial" panose="020B0604020202020204" pitchFamily="34" charset="0"/>
              <a:buChar char="•"/>
            </a:pPr>
            <a:r>
              <a:rPr lang="es-VE" dirty="0"/>
              <a:t>T2: 7.5 MVA, 13.8-4.16kV y</a:t>
            </a:r>
          </a:p>
          <a:p>
            <a:pPr marL="800100" lvl="1" indent="-342900" algn="l">
              <a:buFont typeface="Arial" panose="020B0604020202020204" pitchFamily="34" charset="0"/>
              <a:buChar char="•"/>
            </a:pPr>
            <a:r>
              <a:rPr lang="es-VE" dirty="0"/>
              <a:t>T3: 1.5 MVA, 4.16-0.48kV.</a:t>
            </a:r>
          </a:p>
          <a:p>
            <a:pPr marL="800100" lvl="1" indent="-342900" algn="l">
              <a:buFont typeface="Arial" panose="020B0604020202020204" pitchFamily="34" charset="0"/>
              <a:buChar char="•"/>
            </a:pPr>
            <a:endParaRPr lang="es-VE" dirty="0"/>
          </a:p>
          <a:p>
            <a:pPr marL="342900" indent="-342900" algn="l">
              <a:buFontTx/>
              <a:buChar char="-"/>
            </a:pPr>
            <a:r>
              <a:rPr lang="es-VE" sz="2000" dirty="0"/>
              <a:t>Es requerido calcular las fallas para los siguientes casos:</a:t>
            </a:r>
          </a:p>
          <a:p>
            <a:pPr marL="342900" indent="-342900" algn="l"/>
            <a:endParaRPr lang="es-VE" sz="2000" dirty="0"/>
          </a:p>
          <a:p>
            <a:pPr marL="800100" lvl="1" indent="-342900" algn="l">
              <a:buFont typeface="Arial" panose="020B0604020202020204" pitchFamily="34" charset="0"/>
              <a:buChar char="•"/>
            </a:pPr>
            <a:r>
              <a:rPr lang="es-VE" dirty="0"/>
              <a:t>Falla momentánea:</a:t>
            </a:r>
          </a:p>
          <a:p>
            <a:pPr marL="1257300" lvl="2" indent="-342900" algn="l">
              <a:buFont typeface="Wingdings" pitchFamily="2" charset="2"/>
              <a:buChar char="ü"/>
            </a:pPr>
            <a:r>
              <a:rPr lang="es-VE" dirty="0"/>
              <a:t> </a:t>
            </a:r>
            <a:r>
              <a:rPr lang="es-VE" b="1" dirty="0"/>
              <a:t>F1(138kV) </a:t>
            </a:r>
          </a:p>
          <a:p>
            <a:pPr marL="1257300" lvl="2" indent="-342900" algn="l"/>
            <a:endParaRPr lang="es-VE" b="1" dirty="0"/>
          </a:p>
          <a:p>
            <a:pPr marL="1257300" lvl="2" indent="-342900" algn="l">
              <a:buFont typeface="Wingdings" pitchFamily="2" charset="2"/>
              <a:buChar char="ü"/>
            </a:pPr>
            <a:r>
              <a:rPr lang="es-VE" b="1" dirty="0"/>
              <a:t>F2(13.8kV) y </a:t>
            </a:r>
          </a:p>
          <a:p>
            <a:pPr marL="1257300" lvl="2" indent="-342900" algn="l"/>
            <a:endParaRPr lang="es-VE" b="1" dirty="0"/>
          </a:p>
          <a:p>
            <a:pPr marL="1257300" lvl="2" indent="-342900" algn="l">
              <a:buFont typeface="Wingdings" pitchFamily="2" charset="2"/>
              <a:buChar char="ü"/>
            </a:pPr>
            <a:r>
              <a:rPr lang="es-VE" b="1" dirty="0"/>
              <a:t>F3(4.16kV)</a:t>
            </a:r>
          </a:p>
          <a:p>
            <a:pPr lvl="1"/>
            <a:endParaRPr lang="es-VE" dirty="0"/>
          </a:p>
          <a:p>
            <a:pPr lvl="1"/>
            <a:endParaRPr lang="es-VE" dirty="0"/>
          </a:p>
        </p:txBody>
      </p:sp>
    </p:spTree>
    <p:extLst>
      <p:ext uri="{BB962C8B-B14F-4D97-AF65-F5344CB8AC3E}">
        <p14:creationId xmlns:p14="http://schemas.microsoft.com/office/powerpoint/2010/main" val="10773347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500043"/>
            <a:ext cx="7772400" cy="513212"/>
          </a:xfrm>
        </p:spPr>
        <p:txBody>
          <a:bodyPr>
            <a:normAutofit fontScale="90000"/>
          </a:bodyPr>
          <a:lstStyle/>
          <a:p>
            <a:r>
              <a:rPr lang="es-ES" sz="3600" dirty="0"/>
              <a:t>Ejemplo de Cortocircuito por ANSI</a:t>
            </a:r>
            <a:endParaRPr lang="es-VE" sz="3600"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6" name="Marcador de contenido 2"/>
          <p:cNvSpPr txBox="1">
            <a:spLocks/>
          </p:cNvSpPr>
          <p:nvPr/>
        </p:nvSpPr>
        <p:spPr>
          <a:xfrm>
            <a:off x="642910" y="1590681"/>
            <a:ext cx="78867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800100" lvl="1" indent="-342900" algn="l"/>
            <a:r>
              <a:rPr lang="es-VE" sz="2400" b="1" dirty="0"/>
              <a:t>-	Falla Trifásica en F1 (138kV)</a:t>
            </a:r>
          </a:p>
          <a:p>
            <a:pPr lvl="1"/>
            <a:endParaRPr lang="es-VE" dirty="0"/>
          </a:p>
          <a:p>
            <a:pPr lvl="1"/>
            <a:endParaRPr lang="es-VE" dirty="0"/>
          </a:p>
        </p:txBody>
      </p:sp>
      <p:pic>
        <p:nvPicPr>
          <p:cNvPr id="2051" name="Picture 3"/>
          <p:cNvPicPr>
            <a:picLocks noChangeAspect="1" noChangeArrowheads="1"/>
          </p:cNvPicPr>
          <p:nvPr/>
        </p:nvPicPr>
        <p:blipFill>
          <a:blip r:embed="rId2"/>
          <a:srcRect/>
          <a:stretch>
            <a:fillRect/>
          </a:stretch>
        </p:blipFill>
        <p:spPr bwMode="auto">
          <a:xfrm>
            <a:off x="1845395" y="2402215"/>
            <a:ext cx="2266950" cy="2600325"/>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5197853" y="2110475"/>
            <a:ext cx="2409578" cy="3386325"/>
          </a:xfrm>
          <a:prstGeom prst="rect">
            <a:avLst/>
          </a:prstGeom>
          <a:noFill/>
          <a:ln w="9525">
            <a:noFill/>
            <a:miter lim="800000"/>
            <a:headEnd/>
            <a:tailEnd/>
          </a:ln>
          <a:effectLst/>
        </p:spPr>
      </p:pic>
      <p:sp>
        <p:nvSpPr>
          <p:cNvPr id="8" name="7 CuadroTexto"/>
          <p:cNvSpPr txBox="1"/>
          <p:nvPr/>
        </p:nvSpPr>
        <p:spPr>
          <a:xfrm>
            <a:off x="1998483" y="5571241"/>
            <a:ext cx="5326144" cy="253916"/>
          </a:xfrm>
          <a:prstGeom prst="rect">
            <a:avLst/>
          </a:prstGeom>
          <a:noFill/>
        </p:spPr>
        <p:txBody>
          <a:bodyPr wrap="square" rtlCol="0">
            <a:spAutoFit/>
          </a:bodyPr>
          <a:lstStyle/>
          <a:p>
            <a:r>
              <a:rPr lang="es-ES" sz="1050" b="1" dirty="0"/>
              <a:t>Figuras tomadas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12919314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Datos y Cálculo de la Impedancia Efectiva</a:t>
            </a:r>
            <a:endParaRPr lang="es-VE" sz="3200" dirty="0"/>
          </a:p>
        </p:txBody>
      </p:sp>
      <p:pic>
        <p:nvPicPr>
          <p:cNvPr id="2050" name="Picture 2"/>
          <p:cNvPicPr>
            <a:picLocks noGrp="1" noChangeAspect="1" noChangeArrowheads="1"/>
          </p:cNvPicPr>
          <p:nvPr>
            <p:ph idx="1"/>
          </p:nvPr>
        </p:nvPicPr>
        <p:blipFill rotWithShape="1">
          <a:blip r:embed="rId2"/>
          <a:srcRect t="5073" b="2553"/>
          <a:stretch/>
        </p:blipFill>
        <p:spPr bwMode="auto">
          <a:xfrm>
            <a:off x="327448" y="1409081"/>
            <a:ext cx="5457502" cy="418084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6072198" y="3143248"/>
            <a:ext cx="2352675" cy="723900"/>
          </a:xfrm>
          <a:prstGeom prst="rect">
            <a:avLst/>
          </a:prstGeom>
          <a:noFill/>
          <a:ln w="9525">
            <a:noFill/>
            <a:miter lim="800000"/>
            <a:headEnd/>
            <a:tailEnd/>
          </a:ln>
          <a:effectLst/>
        </p:spPr>
      </p:pic>
      <p:sp>
        <p:nvSpPr>
          <p:cNvPr id="6" name="5 CuadroTexto"/>
          <p:cNvSpPr txBox="1"/>
          <p:nvPr/>
        </p:nvSpPr>
        <p:spPr>
          <a:xfrm>
            <a:off x="5929322" y="2071678"/>
            <a:ext cx="2857520" cy="1015663"/>
          </a:xfrm>
          <a:prstGeom prst="rect">
            <a:avLst/>
          </a:prstGeom>
          <a:noFill/>
        </p:spPr>
        <p:txBody>
          <a:bodyPr wrap="square" rtlCol="0">
            <a:spAutoFit/>
          </a:bodyPr>
          <a:lstStyle/>
          <a:p>
            <a:pPr algn="just"/>
            <a:r>
              <a:rPr lang="es-ES" sz="2000" dirty="0"/>
              <a:t>La Resistencia Efectiva del Generador se calcula de la siguiente manera:</a:t>
            </a:r>
            <a:endParaRPr lang="es-VE" sz="2000" dirty="0"/>
          </a:p>
        </p:txBody>
      </p: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CuadroTexto"/>
          <p:cNvSpPr txBox="1"/>
          <p:nvPr/>
        </p:nvSpPr>
        <p:spPr>
          <a:xfrm>
            <a:off x="471340" y="5561814"/>
            <a:ext cx="4967925" cy="253916"/>
          </a:xfrm>
          <a:prstGeom prst="rect">
            <a:avLst/>
          </a:prstGeom>
          <a:noFill/>
        </p:spPr>
        <p:txBody>
          <a:bodyPr wrap="square" rtlCol="0">
            <a:spAutoFit/>
          </a:bodyPr>
          <a:lstStyle/>
          <a:p>
            <a:r>
              <a:rPr lang="es-ES" sz="1050" b="1" dirty="0"/>
              <a:t>Tabla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
        <p:nvSpPr>
          <p:cNvPr id="9" name="8 CuadroTexto"/>
          <p:cNvSpPr txBox="1"/>
          <p:nvPr/>
        </p:nvSpPr>
        <p:spPr>
          <a:xfrm>
            <a:off x="5957740" y="3695307"/>
            <a:ext cx="3063710" cy="430887"/>
          </a:xfrm>
          <a:prstGeom prst="rect">
            <a:avLst/>
          </a:prstGeom>
          <a:noFill/>
        </p:spPr>
        <p:txBody>
          <a:bodyPr wrap="square" rtlCol="0">
            <a:spAutoFit/>
          </a:bodyPr>
          <a:lstStyle/>
          <a:p>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33763212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56594" y="701399"/>
            <a:ext cx="8229600" cy="1956960"/>
          </a:xfrm>
        </p:spPr>
        <p:txBody>
          <a:bodyPr>
            <a:noAutofit/>
          </a:bodyPr>
          <a:lstStyle/>
          <a:p>
            <a:pPr algn="ctr">
              <a:buNone/>
            </a:pPr>
            <a:r>
              <a:rPr lang="es-ES" sz="3200" dirty="0"/>
              <a:t>Factores de  Multiplicación para Generadores y Motores</a:t>
            </a:r>
          </a:p>
          <a:p>
            <a:pPr algn="just">
              <a:buNone/>
            </a:pPr>
            <a:endParaRPr lang="es-ES" sz="1200" dirty="0"/>
          </a:p>
          <a:p>
            <a:pPr algn="just">
              <a:buNone/>
            </a:pPr>
            <a:r>
              <a:rPr lang="es-ES" sz="1200" dirty="0"/>
              <a:t>	</a:t>
            </a:r>
            <a:endParaRPr lang="es-VE" sz="1200"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3075" name="Picture 3"/>
          <p:cNvPicPr>
            <a:picLocks noChangeAspect="1" noChangeArrowheads="1"/>
          </p:cNvPicPr>
          <p:nvPr/>
        </p:nvPicPr>
        <p:blipFill>
          <a:blip r:embed="rId2"/>
          <a:srcRect/>
          <a:stretch>
            <a:fillRect/>
          </a:stretch>
        </p:blipFill>
        <p:spPr bwMode="auto">
          <a:xfrm>
            <a:off x="400492" y="2319928"/>
            <a:ext cx="4323609" cy="3392715"/>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4703975" y="2894028"/>
            <a:ext cx="4251490" cy="1888241"/>
          </a:xfrm>
          <a:prstGeom prst="rect">
            <a:avLst/>
          </a:prstGeom>
          <a:noFill/>
          <a:ln w="9525">
            <a:noFill/>
            <a:miter lim="800000"/>
            <a:headEnd/>
            <a:tailEnd/>
          </a:ln>
          <a:effectLst/>
        </p:spPr>
      </p:pic>
      <p:sp>
        <p:nvSpPr>
          <p:cNvPr id="7" name="6 CuadroTexto"/>
          <p:cNvSpPr txBox="1"/>
          <p:nvPr/>
        </p:nvSpPr>
        <p:spPr>
          <a:xfrm>
            <a:off x="1772239" y="5769204"/>
            <a:ext cx="5986021" cy="253916"/>
          </a:xfrm>
          <a:prstGeom prst="rect">
            <a:avLst/>
          </a:prstGeom>
          <a:noFill/>
        </p:spPr>
        <p:txBody>
          <a:bodyPr wrap="square" rtlCol="0">
            <a:spAutoFit/>
          </a:bodyPr>
          <a:lstStyle/>
          <a:p>
            <a:pPr algn="ctr"/>
            <a:r>
              <a:rPr lang="es-ES" sz="1050" b="1" dirty="0"/>
              <a:t>Tablas tomadas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19704207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Gráficas </a:t>
            </a:r>
            <a:r>
              <a:rPr lang="es-ES" sz="3600" dirty="0" err="1"/>
              <a:t>nacd</a:t>
            </a:r>
            <a:r>
              <a:rPr lang="es-ES" sz="3600" dirty="0"/>
              <a:t> vs relación x/r</a:t>
            </a:r>
            <a:endParaRPr lang="es-VE" sz="3600" dirty="0"/>
          </a:p>
        </p:txBody>
      </p:sp>
      <p:pic>
        <p:nvPicPr>
          <p:cNvPr id="4098" name="Picture 2"/>
          <p:cNvPicPr>
            <a:picLocks noChangeAspect="1" noChangeArrowheads="1"/>
          </p:cNvPicPr>
          <p:nvPr/>
        </p:nvPicPr>
        <p:blipFill>
          <a:blip r:embed="rId3"/>
          <a:srcRect/>
          <a:stretch>
            <a:fillRect/>
          </a:stretch>
        </p:blipFill>
        <p:spPr bwMode="auto">
          <a:xfrm>
            <a:off x="2181962" y="1351618"/>
            <a:ext cx="4652471" cy="3862541"/>
          </a:xfrm>
          <a:prstGeom prst="rect">
            <a:avLst/>
          </a:prstGeom>
          <a:noFill/>
          <a:ln w="9525">
            <a:noFill/>
            <a:miter lim="800000"/>
            <a:headEnd/>
            <a:tailEnd/>
          </a:ln>
          <a:effectLst/>
        </p:spPr>
      </p:pic>
      <p:sp>
        <p:nvSpPr>
          <p:cNvPr id="5" name="4 CuadroTexto"/>
          <p:cNvSpPr txBox="1"/>
          <p:nvPr/>
        </p:nvSpPr>
        <p:spPr>
          <a:xfrm>
            <a:off x="1960775" y="5382704"/>
            <a:ext cx="5326144" cy="253916"/>
          </a:xfrm>
          <a:prstGeom prst="rect">
            <a:avLst/>
          </a:prstGeom>
          <a:noFill/>
        </p:spPr>
        <p:txBody>
          <a:bodyPr wrap="square" rtlCol="0">
            <a:spAutoFit/>
          </a:bodyPr>
          <a:lstStyle/>
          <a:p>
            <a:r>
              <a:rPr lang="es-ES" sz="1050" b="1" dirty="0"/>
              <a:t>Gráfica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29909661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52486" y="160255"/>
            <a:ext cx="7772400" cy="513212"/>
          </a:xfrm>
        </p:spPr>
        <p:txBody>
          <a:bodyPr>
            <a:normAutofit fontScale="90000"/>
          </a:bodyPr>
          <a:lstStyle/>
          <a:p>
            <a:r>
              <a:rPr lang="es-ES" sz="3600" dirty="0"/>
              <a:t>Red del Sistema para Falla en F1</a:t>
            </a:r>
            <a:endParaRPr lang="es-VE" sz="3600" dirty="0"/>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6" name="Picture 2"/>
          <p:cNvPicPr>
            <a:picLocks noChangeAspect="1" noChangeArrowheads="1"/>
          </p:cNvPicPr>
          <p:nvPr/>
        </p:nvPicPr>
        <p:blipFill rotWithShape="1">
          <a:blip r:embed="rId2"/>
          <a:srcRect b="9412"/>
          <a:stretch/>
        </p:blipFill>
        <p:spPr bwMode="auto">
          <a:xfrm>
            <a:off x="451515" y="673469"/>
            <a:ext cx="5591067" cy="5276998"/>
          </a:xfrm>
          <a:prstGeom prst="rect">
            <a:avLst/>
          </a:prstGeom>
          <a:noFill/>
          <a:ln w="9525">
            <a:noFill/>
            <a:miter lim="800000"/>
            <a:headEnd/>
            <a:tailEnd/>
          </a:ln>
          <a:effectLst/>
        </p:spPr>
      </p:pic>
      <p:sp>
        <p:nvSpPr>
          <p:cNvPr id="5" name="4 CuadroTexto"/>
          <p:cNvSpPr txBox="1"/>
          <p:nvPr/>
        </p:nvSpPr>
        <p:spPr>
          <a:xfrm>
            <a:off x="5882325" y="2988297"/>
            <a:ext cx="2620652" cy="1200329"/>
          </a:xfrm>
          <a:prstGeom prst="rect">
            <a:avLst/>
          </a:prstGeom>
          <a:noFill/>
        </p:spPr>
        <p:txBody>
          <a:bodyPr wrap="square" rtlCol="0">
            <a:spAutoFit/>
          </a:bodyPr>
          <a:lstStyle/>
          <a:p>
            <a:r>
              <a:rPr lang="es-ES" dirty="0"/>
              <a:t>Impedancia vista desde el punto de Falla: Z = 0.001426 + j0.020318 por unidad.</a:t>
            </a:r>
            <a:endParaRPr lang="es-VE" dirty="0"/>
          </a:p>
        </p:txBody>
      </p:sp>
      <p:sp>
        <p:nvSpPr>
          <p:cNvPr id="7" name="6 CuadroTexto"/>
          <p:cNvSpPr txBox="1"/>
          <p:nvPr/>
        </p:nvSpPr>
        <p:spPr>
          <a:xfrm>
            <a:off x="443060" y="5882326"/>
            <a:ext cx="5326144" cy="253916"/>
          </a:xfrm>
          <a:prstGeom prst="rect">
            <a:avLst/>
          </a:prstGeom>
          <a:noFill/>
        </p:spPr>
        <p:txBody>
          <a:bodyPr wrap="square" rtlCol="0">
            <a:spAutoFit/>
          </a:bodyPr>
          <a:lstStyle/>
          <a:p>
            <a:r>
              <a:rPr lang="es-ES" sz="1050" b="1" dirty="0"/>
              <a:t>Figura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35524349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ES" dirty="0"/>
              <a:t>	</a:t>
            </a:r>
            <a:r>
              <a:rPr lang="es-ES" sz="2000" dirty="0"/>
              <a:t>La red de primer ciclo será similar a la mostrada, excepto que las impedancias del motor cambiarían. Esto da una Z = 0.001426 + j0.020309; X/R = 16.27 y la corriente simétrica del primer ciclo es de 20.55kA La corriente pico asimétrica se calcula a partir de la </a:t>
            </a:r>
            <a:r>
              <a:rPr lang="es-ES" sz="2000" dirty="0" err="1"/>
              <a:t>Ec.</a:t>
            </a:r>
            <a:r>
              <a:rPr lang="es-ES" sz="2000" dirty="0"/>
              <a:t> (7.5) y es igual a 51.66kA.</a:t>
            </a:r>
            <a:endParaRPr lang="es-VE" sz="2000" dirty="0"/>
          </a:p>
        </p:txBody>
      </p:sp>
      <p:sp>
        <p:nvSpPr>
          <p:cNvPr id="6"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Cálculo para la Red de Primer Ciclo</a:t>
            </a:r>
            <a:endParaRPr lang="es-VE" sz="3600" dirty="0"/>
          </a:p>
        </p:txBody>
      </p:sp>
      <p:pic>
        <p:nvPicPr>
          <p:cNvPr id="5122" name="Picture 2"/>
          <p:cNvPicPr>
            <a:picLocks noChangeAspect="1" noChangeArrowheads="1"/>
          </p:cNvPicPr>
          <p:nvPr/>
        </p:nvPicPr>
        <p:blipFill>
          <a:blip r:embed="rId2"/>
          <a:srcRect/>
          <a:stretch>
            <a:fillRect/>
          </a:stretch>
        </p:blipFill>
        <p:spPr bwMode="auto">
          <a:xfrm>
            <a:off x="3133186" y="3648173"/>
            <a:ext cx="2823377" cy="546460"/>
          </a:xfrm>
          <a:prstGeom prst="rect">
            <a:avLst/>
          </a:prstGeom>
          <a:noFill/>
          <a:ln w="9525">
            <a:noFill/>
            <a:miter lim="800000"/>
            <a:headEnd/>
            <a:tailEnd/>
          </a:ln>
          <a:effectLst/>
        </p:spPr>
      </p:pic>
      <p:sp>
        <p:nvSpPr>
          <p:cNvPr id="7" name="6 CuadroTexto"/>
          <p:cNvSpPr txBox="1"/>
          <p:nvPr/>
        </p:nvSpPr>
        <p:spPr>
          <a:xfrm>
            <a:off x="6853286" y="3733014"/>
            <a:ext cx="669303" cy="369332"/>
          </a:xfrm>
          <a:prstGeom prst="rect">
            <a:avLst/>
          </a:prstGeom>
          <a:noFill/>
        </p:spPr>
        <p:txBody>
          <a:bodyPr wrap="square" rtlCol="0">
            <a:spAutoFit/>
          </a:bodyPr>
          <a:lstStyle/>
          <a:p>
            <a:r>
              <a:rPr lang="es-ES" dirty="0"/>
              <a:t>(7.5)</a:t>
            </a:r>
            <a:endParaRPr lang="es-VE" dirty="0"/>
          </a:p>
        </p:txBody>
      </p:sp>
      <p:sp>
        <p:nvSpPr>
          <p:cNvPr id="8" name="7 CuadroTexto"/>
          <p:cNvSpPr txBox="1"/>
          <p:nvPr/>
        </p:nvSpPr>
        <p:spPr>
          <a:xfrm>
            <a:off x="3120272" y="4091233"/>
            <a:ext cx="3063710" cy="430887"/>
          </a:xfrm>
          <a:prstGeom prst="rect">
            <a:avLst/>
          </a:prstGeom>
          <a:noFill/>
        </p:spPr>
        <p:txBody>
          <a:bodyPr wrap="square" rtlCol="0">
            <a:spAutoFit/>
          </a:bodyPr>
          <a:lstStyle/>
          <a:p>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4819144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1199" y="1316578"/>
            <a:ext cx="7886700" cy="4351338"/>
          </a:xfrm>
        </p:spPr>
        <p:txBody>
          <a:bodyPr>
            <a:normAutofit/>
          </a:bodyPr>
          <a:lstStyle/>
          <a:p>
            <a:pPr lvl="1" algn="just"/>
            <a:r>
              <a:rPr lang="es-ES" sz="1800" dirty="0"/>
              <a:t>El efecto de las cargas, en este caso es pequeño. </a:t>
            </a:r>
          </a:p>
          <a:p>
            <a:pPr lvl="1" algn="just">
              <a:buNone/>
            </a:pPr>
            <a:endParaRPr lang="es-ES" sz="1800" dirty="0"/>
          </a:p>
          <a:p>
            <a:pPr lvl="1" algn="just"/>
            <a:r>
              <a:rPr lang="es-ES" sz="1800" dirty="0"/>
              <a:t>Si se eliminan las cargas de motor y los cálculos repetidos, las corrientes de primer ciclo y de interrupción serían iguales.</a:t>
            </a:r>
          </a:p>
          <a:p>
            <a:pPr lvl="1" algn="just">
              <a:buNone/>
            </a:pPr>
            <a:endParaRPr lang="es-ES" sz="1800" dirty="0"/>
          </a:p>
          <a:p>
            <a:pPr lvl="1" algn="just"/>
            <a:r>
              <a:rPr lang="es-ES" sz="1800" dirty="0"/>
              <a:t>Aportes en Motores Síncronos y de Inducción pueden ser ignorados.</a:t>
            </a:r>
          </a:p>
          <a:p>
            <a:pPr lvl="1" algn="just">
              <a:buNone/>
            </a:pPr>
            <a:endParaRPr lang="es-ES" sz="1800" dirty="0"/>
          </a:p>
          <a:p>
            <a:pPr lvl="1" algn="just"/>
            <a:r>
              <a:rPr lang="es-ES" sz="1800" dirty="0"/>
              <a:t>Las contribuciones de los motores aumentan la corriente de medio ciclo más que la corriente de interrupción simétrica en el tiempo de despeje de contacto.</a:t>
            </a:r>
            <a:endParaRPr lang="es-VE" sz="1800" dirty="0"/>
          </a:p>
        </p:txBody>
      </p:sp>
      <p:sp>
        <p:nvSpPr>
          <p:cNvPr id="5"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Efecto de los Motores</a:t>
            </a:r>
            <a:endParaRPr lang="es-VE" sz="3600" dirty="0"/>
          </a:p>
        </p:txBody>
      </p:sp>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7" name="Imagen 5"/>
          <p:cNvPicPr>
            <a:picLocks noChangeAspect="1"/>
          </p:cNvPicPr>
          <p:nvPr/>
        </p:nvPicPr>
        <p:blipFill>
          <a:blip r:embed="rId2"/>
          <a:stretch>
            <a:fillRect/>
          </a:stretch>
        </p:blipFill>
        <p:spPr>
          <a:xfrm>
            <a:off x="6794499" y="4419994"/>
            <a:ext cx="2335089" cy="2072391"/>
          </a:xfrm>
          <a:prstGeom prst="rect">
            <a:avLst/>
          </a:prstGeom>
        </p:spPr>
      </p:pic>
    </p:spTree>
    <p:extLst>
      <p:ext uri="{BB962C8B-B14F-4D97-AF65-F5344CB8AC3E}">
        <p14:creationId xmlns:p14="http://schemas.microsoft.com/office/powerpoint/2010/main" val="34504261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13492" y="1382566"/>
            <a:ext cx="7886700" cy="4351338"/>
          </a:xfrm>
        </p:spPr>
        <p:txBody>
          <a:bodyPr>
            <a:normAutofit/>
          </a:bodyPr>
          <a:lstStyle/>
          <a:p>
            <a:pPr algn="just">
              <a:buNone/>
            </a:pPr>
            <a:r>
              <a:rPr lang="es-ES" sz="2000" b="1" dirty="0"/>
              <a:t>	</a:t>
            </a:r>
            <a:r>
              <a:rPr lang="es-ES" sz="2400" b="1" dirty="0"/>
              <a:t>- Corrientes de Cortocircuito en F2  y F3</a:t>
            </a:r>
            <a:endParaRPr lang="es-ES" sz="2000" b="1" dirty="0"/>
          </a:p>
          <a:p>
            <a:pPr algn="just">
              <a:buNone/>
            </a:pPr>
            <a:r>
              <a:rPr lang="es-ES" sz="2000" b="1" dirty="0"/>
              <a:t>	</a:t>
            </a:r>
            <a:r>
              <a:rPr lang="es-ES" sz="2000" dirty="0"/>
              <a:t>Las corrientes de cortocircuito en F2 y F3 se calculan de manera similar. Los cálculos para el interruptor en la falla F2 son:</a:t>
            </a:r>
          </a:p>
          <a:p>
            <a:pPr algn="just">
              <a:buNone/>
            </a:pPr>
            <a:r>
              <a:rPr lang="es-ES" sz="2000" b="1" dirty="0"/>
              <a:t>	</a:t>
            </a:r>
            <a:r>
              <a:rPr lang="es-ES" sz="2000" dirty="0"/>
              <a:t>Z = 0.001708 + j0.07359, X/R = 75.26, E/Z = 56.836kA &lt; 88.678º </a:t>
            </a:r>
          </a:p>
          <a:p>
            <a:pPr algn="just"/>
            <a:r>
              <a:rPr lang="es-ES" sz="2000" dirty="0"/>
              <a:t>Contribución a distancia (a través del transformador T1 y la impedancia del bus B2) = 27.69kA.</a:t>
            </a:r>
          </a:p>
          <a:p>
            <a:pPr algn="just"/>
            <a:r>
              <a:rPr lang="es-ES" sz="2000" dirty="0"/>
              <a:t>Contribución local del generador a través del Bus B1 = 28.59kA.</a:t>
            </a:r>
          </a:p>
          <a:p>
            <a:pPr algn="just">
              <a:buNone/>
            </a:pPr>
            <a:r>
              <a:rPr lang="es-ES" sz="2000" b="1" dirty="0"/>
              <a:t>	</a:t>
            </a:r>
            <a:r>
              <a:rPr lang="es-ES" sz="2000" dirty="0"/>
              <a:t>Por lo tanto, NACD = 27.69/(27.69 + 28.59) = 0.487; ponderados por el factor = 1.272. </a:t>
            </a:r>
            <a:endParaRPr lang="es-VE" sz="2000" b="1" dirty="0"/>
          </a:p>
        </p:txBody>
      </p:sp>
      <p:sp>
        <p:nvSpPr>
          <p:cNvPr id="4"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Puntos de Falla F2 y F3</a:t>
            </a:r>
            <a:endParaRPr lang="es-VE" sz="3600" dirty="0"/>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6146" name="Picture 2"/>
          <p:cNvPicPr>
            <a:picLocks noChangeAspect="1" noChangeArrowheads="1"/>
          </p:cNvPicPr>
          <p:nvPr/>
        </p:nvPicPr>
        <p:blipFill>
          <a:blip r:embed="rId2"/>
          <a:srcRect/>
          <a:stretch>
            <a:fillRect/>
          </a:stretch>
        </p:blipFill>
        <p:spPr bwMode="auto">
          <a:xfrm>
            <a:off x="2267392" y="4745315"/>
            <a:ext cx="1781175" cy="66675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960415" y="4750078"/>
            <a:ext cx="2371725" cy="657225"/>
          </a:xfrm>
          <a:prstGeom prst="rect">
            <a:avLst/>
          </a:prstGeom>
          <a:noFill/>
          <a:ln w="9525">
            <a:noFill/>
            <a:miter lim="800000"/>
            <a:headEnd/>
            <a:tailEnd/>
          </a:ln>
          <a:effectLst/>
        </p:spPr>
      </p:pic>
      <p:sp>
        <p:nvSpPr>
          <p:cNvPr id="7" name="6 CuadroTexto"/>
          <p:cNvSpPr txBox="1"/>
          <p:nvPr/>
        </p:nvSpPr>
        <p:spPr>
          <a:xfrm>
            <a:off x="2036190" y="5552388"/>
            <a:ext cx="5326144" cy="253916"/>
          </a:xfrm>
          <a:prstGeom prst="rect">
            <a:avLst/>
          </a:prstGeom>
          <a:noFill/>
        </p:spPr>
        <p:txBody>
          <a:bodyPr wrap="square" rtlCol="0">
            <a:spAutoFit/>
          </a:bodyPr>
          <a:lstStyle/>
          <a:p>
            <a:r>
              <a:rPr lang="es-ES" sz="1050" b="1" dirty="0"/>
              <a:t>Figuras tomadas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14965132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14282" y="1643050"/>
            <a:ext cx="8601075" cy="4095750"/>
          </a:xfrm>
          <a:prstGeom prst="rect">
            <a:avLst/>
          </a:prstGeom>
          <a:noFill/>
          <a:ln w="9525">
            <a:noFill/>
            <a:miter lim="800000"/>
            <a:headEnd/>
            <a:tailEnd/>
          </a:ln>
          <a:effectLst/>
        </p:spPr>
      </p:pic>
      <p:sp>
        <p:nvSpPr>
          <p:cNvPr id="4"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Cálculos de Primer Ciclo y de Interrupción</a:t>
            </a:r>
            <a:endParaRPr lang="es-VE" sz="3600" dirty="0"/>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29060536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47504" y="697585"/>
            <a:ext cx="7886700" cy="1819372"/>
          </a:xfrm>
        </p:spPr>
        <p:txBody>
          <a:bodyPr>
            <a:normAutofit fontScale="25000" lnSpcReduction="20000"/>
          </a:bodyPr>
          <a:lstStyle/>
          <a:p>
            <a:pPr algn="just">
              <a:buNone/>
            </a:pPr>
            <a:r>
              <a:rPr lang="es-ES" sz="8000" dirty="0"/>
              <a:t>	La impedancia en el punto de falla F2, la contribución del generador solo es:</a:t>
            </a:r>
          </a:p>
          <a:p>
            <a:pPr algn="just">
              <a:buNone/>
            </a:pPr>
            <a:r>
              <a:rPr lang="es-ES" sz="8000" dirty="0"/>
              <a:t>	Z=0.001183 + j0.14634 </a:t>
            </a:r>
            <a:r>
              <a:rPr lang="es-ES" sz="8000" dirty="0" err="1"/>
              <a:t>pu</a:t>
            </a:r>
            <a:r>
              <a:rPr lang="es-ES" sz="8000" dirty="0"/>
              <a:t>.  </a:t>
            </a:r>
          </a:p>
          <a:p>
            <a:pPr algn="just">
              <a:buNone/>
            </a:pPr>
            <a:r>
              <a:rPr lang="es-ES" sz="8000" dirty="0"/>
              <a:t>	</a:t>
            </a:r>
            <a:r>
              <a:rPr lang="es-ES" sz="8000" dirty="0" err="1"/>
              <a:t>If</a:t>
            </a:r>
            <a:r>
              <a:rPr lang="es-ES" sz="8000" dirty="0"/>
              <a:t>=28.588kA simétrica a &lt; -89.543º para cálculos de interrupción o de primer ciclo.</a:t>
            </a:r>
          </a:p>
          <a:p>
            <a:pPr algn="just">
              <a:buNone/>
            </a:pPr>
            <a:r>
              <a:rPr lang="es-ES" sz="2000" dirty="0"/>
              <a:t>	</a:t>
            </a:r>
            <a:endParaRPr lang="es-VE" sz="2000" dirty="0"/>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7170" name="Picture 2"/>
          <p:cNvPicPr>
            <a:picLocks noChangeAspect="1" noChangeArrowheads="1"/>
          </p:cNvPicPr>
          <p:nvPr/>
        </p:nvPicPr>
        <p:blipFill>
          <a:blip r:embed="rId2"/>
          <a:srcRect/>
          <a:stretch>
            <a:fillRect/>
          </a:stretch>
        </p:blipFill>
        <p:spPr bwMode="auto">
          <a:xfrm>
            <a:off x="5424978" y="2545237"/>
            <a:ext cx="3212330" cy="2884602"/>
          </a:xfrm>
          <a:prstGeom prst="rect">
            <a:avLst/>
          </a:prstGeom>
          <a:noFill/>
          <a:ln w="9525">
            <a:noFill/>
            <a:miter lim="800000"/>
            <a:headEnd/>
            <a:tailEnd/>
          </a:ln>
          <a:effectLst/>
        </p:spPr>
      </p:pic>
      <p:sp>
        <p:nvSpPr>
          <p:cNvPr id="6" name="5 CuadroTexto"/>
          <p:cNvSpPr txBox="1"/>
          <p:nvPr/>
        </p:nvSpPr>
        <p:spPr>
          <a:xfrm>
            <a:off x="678730" y="2564090"/>
            <a:ext cx="4543720" cy="2862322"/>
          </a:xfrm>
          <a:prstGeom prst="rect">
            <a:avLst/>
          </a:prstGeom>
          <a:noFill/>
        </p:spPr>
        <p:txBody>
          <a:bodyPr wrap="square" rtlCol="0">
            <a:spAutoFit/>
          </a:bodyPr>
          <a:lstStyle/>
          <a:p>
            <a:pPr algn="just"/>
            <a:r>
              <a:rPr lang="es-ES" sz="2000" dirty="0"/>
              <a:t>El generador aporta directamente a la falla. Las curvas para los decrementos de AC y DC son utilizadas. Considerando un interruptor de cinco ciclos, el contacto de despeje es de tres ciclos, con punto de falla X/R = 123, lo que da un factor de multiplicación de 1.234. El disyuntor requerido para la interrupción es de = 28.588 x 1.234 = 35.28kA simétrico.</a:t>
            </a:r>
            <a:endParaRPr lang="es-VE" sz="2000" dirty="0"/>
          </a:p>
        </p:txBody>
      </p:sp>
      <p:sp>
        <p:nvSpPr>
          <p:cNvPr id="7" name="6 CuadroTexto"/>
          <p:cNvSpPr txBox="1"/>
          <p:nvPr/>
        </p:nvSpPr>
        <p:spPr>
          <a:xfrm>
            <a:off x="5222449" y="5467545"/>
            <a:ext cx="3742442" cy="415498"/>
          </a:xfrm>
          <a:prstGeom prst="rect">
            <a:avLst/>
          </a:prstGeom>
          <a:noFill/>
        </p:spPr>
        <p:txBody>
          <a:bodyPr wrap="square" rtlCol="0">
            <a:spAutoFit/>
          </a:bodyPr>
          <a:lstStyle/>
          <a:p>
            <a:pPr algn="ctr"/>
            <a:r>
              <a:rPr lang="es-ES" sz="1050" b="1" dirty="0"/>
              <a:t>Gráfica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3668913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Cálculos para la Capacidad de Primer Ciclo</a:t>
            </a:r>
            <a:endParaRPr lang="es-VE" sz="3600" dirty="0"/>
          </a:p>
        </p:txBody>
      </p:sp>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5" name="4 CuadroTexto"/>
          <p:cNvSpPr txBox="1"/>
          <p:nvPr/>
        </p:nvSpPr>
        <p:spPr>
          <a:xfrm>
            <a:off x="942680" y="1470581"/>
            <a:ext cx="7522590" cy="4062651"/>
          </a:xfrm>
          <a:prstGeom prst="rect">
            <a:avLst/>
          </a:prstGeom>
          <a:noFill/>
        </p:spPr>
        <p:txBody>
          <a:bodyPr wrap="square" rtlCol="0">
            <a:spAutoFit/>
          </a:bodyPr>
          <a:lstStyle/>
          <a:p>
            <a:pPr algn="just">
              <a:buFont typeface="Arial" pitchFamily="34" charset="0"/>
              <a:buChar char="•"/>
            </a:pPr>
            <a:r>
              <a:rPr lang="es-ES" sz="2000" dirty="0"/>
              <a:t>La contribución del generador permanece inalterada</a:t>
            </a:r>
            <a:r>
              <a:rPr lang="es-ES" dirty="0"/>
              <a:t>.</a:t>
            </a:r>
          </a:p>
          <a:p>
            <a:pPr algn="just"/>
            <a:endParaRPr lang="es-ES" dirty="0"/>
          </a:p>
          <a:p>
            <a:pPr algn="just">
              <a:buFont typeface="Arial" pitchFamily="34" charset="0"/>
              <a:buChar char="•"/>
            </a:pPr>
            <a:r>
              <a:rPr lang="es-ES" dirty="0"/>
              <a:t> </a:t>
            </a:r>
            <a:r>
              <a:rPr lang="es-ES" sz="2000" dirty="0"/>
              <a:t>If</a:t>
            </a:r>
            <a:r>
              <a:rPr lang="es-ES" sz="1200" dirty="0"/>
              <a:t>1ciclo</a:t>
            </a:r>
            <a:r>
              <a:rPr lang="es-ES" sz="2000" dirty="0"/>
              <a:t>=28.588kA </a:t>
            </a:r>
            <a:r>
              <a:rPr lang="es-ES" sz="2000" dirty="0" err="1"/>
              <a:t>rms</a:t>
            </a:r>
            <a:r>
              <a:rPr lang="es-ES" sz="2000" dirty="0"/>
              <a:t>; </a:t>
            </a:r>
          </a:p>
          <a:p>
            <a:pPr algn="just"/>
            <a:endParaRPr lang="es-ES" sz="2000" dirty="0"/>
          </a:p>
          <a:p>
            <a:pPr algn="just">
              <a:buFont typeface="Arial" pitchFamily="34" charset="0"/>
              <a:buChar char="•"/>
            </a:pPr>
            <a:r>
              <a:rPr lang="es-ES" sz="2000" dirty="0" err="1"/>
              <a:t>If</a:t>
            </a:r>
            <a:r>
              <a:rPr lang="es-ES" sz="1200" dirty="0" err="1"/>
              <a:t>asym</a:t>
            </a:r>
            <a:r>
              <a:rPr lang="es-ES" sz="2000" dirty="0"/>
              <a:t>=48.60kA. </a:t>
            </a:r>
          </a:p>
          <a:p>
            <a:pPr algn="just"/>
            <a:endParaRPr lang="es-ES" sz="2000" dirty="0"/>
          </a:p>
          <a:p>
            <a:pPr algn="just">
              <a:buFont typeface="Arial" pitchFamily="34" charset="0"/>
              <a:buChar char="•"/>
            </a:pPr>
            <a:r>
              <a:rPr lang="es-ES" sz="2000" dirty="0"/>
              <a:t>El factor </a:t>
            </a:r>
            <a:r>
              <a:rPr lang="es-ES" sz="2000" dirty="0" err="1"/>
              <a:t>Mf</a:t>
            </a:r>
            <a:r>
              <a:rPr lang="es-ES" sz="1200" dirty="0" err="1"/>
              <a:t>asym</a:t>
            </a:r>
            <a:r>
              <a:rPr lang="es-ES" sz="2000" dirty="0"/>
              <a:t>=1.70 que es mayor al MF estándar de 1.6 según ANSI/IEEE.</a:t>
            </a:r>
          </a:p>
          <a:p>
            <a:pPr algn="just"/>
            <a:endParaRPr lang="es-ES" sz="2000" dirty="0"/>
          </a:p>
          <a:p>
            <a:pPr algn="just">
              <a:buFont typeface="Arial" pitchFamily="34" charset="0"/>
              <a:buChar char="•"/>
            </a:pPr>
            <a:r>
              <a:rPr lang="es-ES" sz="2000" dirty="0"/>
              <a:t>El factor calculado es el utilizado para el interruptor.</a:t>
            </a:r>
          </a:p>
          <a:p>
            <a:pPr algn="just"/>
            <a:endParaRPr lang="es-ES" sz="2000" dirty="0"/>
          </a:p>
          <a:p>
            <a:pPr algn="just">
              <a:buFont typeface="Arial" pitchFamily="34" charset="0"/>
              <a:buChar char="•"/>
            </a:pPr>
            <a:r>
              <a:rPr lang="es-ES" sz="2000" dirty="0"/>
              <a:t> Dicho factor es 2.789 (</a:t>
            </a:r>
            <a:r>
              <a:rPr lang="es-ES" sz="2000" dirty="0" err="1"/>
              <a:t>Ec.</a:t>
            </a:r>
            <a:r>
              <a:rPr lang="es-ES" sz="2000" dirty="0"/>
              <a:t> 7.5), lo cual da una </a:t>
            </a:r>
            <a:r>
              <a:rPr lang="es-ES" sz="2000" dirty="0" err="1"/>
              <a:t>If</a:t>
            </a:r>
            <a:r>
              <a:rPr lang="es-ES" sz="2000" dirty="0"/>
              <a:t>=79.73kA pico como capacidad de primer ciclo.</a:t>
            </a:r>
            <a:endParaRPr lang="es-VE" sz="2000" dirty="0"/>
          </a:p>
        </p:txBody>
      </p:sp>
    </p:spTree>
    <p:extLst>
      <p:ext uri="{BB962C8B-B14F-4D97-AF65-F5344CB8AC3E}">
        <p14:creationId xmlns:p14="http://schemas.microsoft.com/office/powerpoint/2010/main" val="35683106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4343" y="1260491"/>
            <a:ext cx="8229600" cy="4525963"/>
          </a:xfrm>
        </p:spPr>
        <p:txBody>
          <a:bodyPr>
            <a:normAutofit/>
          </a:bodyPr>
          <a:lstStyle/>
          <a:p>
            <a:pPr algn="just">
              <a:buNone/>
            </a:pPr>
            <a:r>
              <a:rPr lang="es-ES" sz="2000" dirty="0"/>
              <a:t>	El cálculo debe tener en cuenta la reducción de la corriente de cortocircuito en el tiempo de despeje de contacto. La corriente simétrica en el tiempo de despeje (tres ciclos de tiempo de despeje). Cuando una reactancia es añadida al circuito del generador la componente </a:t>
            </a:r>
            <a:r>
              <a:rPr lang="es-ES" sz="2000" dirty="0" err="1"/>
              <a:t>subtransitoria</a:t>
            </a:r>
            <a:r>
              <a:rPr lang="es-ES" sz="2000" dirty="0"/>
              <a:t> de la corriente está dada por:  </a:t>
            </a:r>
            <a:endParaRPr lang="es-VE" sz="2000" dirty="0"/>
          </a:p>
        </p:txBody>
      </p:sp>
      <p:pic>
        <p:nvPicPr>
          <p:cNvPr id="6146" name="Picture 2"/>
          <p:cNvPicPr>
            <a:picLocks noChangeAspect="1" noChangeArrowheads="1"/>
          </p:cNvPicPr>
          <p:nvPr/>
        </p:nvPicPr>
        <p:blipFill>
          <a:blip r:embed="rId2"/>
          <a:srcRect/>
          <a:stretch>
            <a:fillRect/>
          </a:stretch>
        </p:blipFill>
        <p:spPr bwMode="auto">
          <a:xfrm>
            <a:off x="3590722" y="2974011"/>
            <a:ext cx="1057275" cy="561975"/>
          </a:xfrm>
          <a:prstGeom prst="rect">
            <a:avLst/>
          </a:prstGeom>
          <a:noFill/>
          <a:ln w="9525">
            <a:noFill/>
            <a:miter lim="800000"/>
            <a:headEnd/>
            <a:tailEnd/>
          </a:ln>
          <a:effectLst/>
        </p:spPr>
      </p:pic>
      <p:sp>
        <p:nvSpPr>
          <p:cNvPr id="5" name="4 CuadroTexto"/>
          <p:cNvSpPr txBox="1"/>
          <p:nvPr/>
        </p:nvSpPr>
        <p:spPr>
          <a:xfrm>
            <a:off x="5530449" y="3115413"/>
            <a:ext cx="1071570" cy="400110"/>
          </a:xfrm>
          <a:prstGeom prst="rect">
            <a:avLst/>
          </a:prstGeom>
          <a:noFill/>
        </p:spPr>
        <p:txBody>
          <a:bodyPr wrap="square" rtlCol="0">
            <a:spAutoFit/>
          </a:bodyPr>
          <a:lstStyle/>
          <a:p>
            <a:r>
              <a:rPr lang="es-ES" sz="2000" dirty="0"/>
              <a:t>(7.13) </a:t>
            </a:r>
            <a:endParaRPr lang="es-VE" sz="2000" dirty="0"/>
          </a:p>
        </p:txBody>
      </p:sp>
      <p:sp>
        <p:nvSpPr>
          <p:cNvPr id="6" name="5 CuadroTexto"/>
          <p:cNvSpPr txBox="1"/>
          <p:nvPr/>
        </p:nvSpPr>
        <p:spPr>
          <a:xfrm>
            <a:off x="725248" y="4231169"/>
            <a:ext cx="7500990" cy="1015663"/>
          </a:xfrm>
          <a:prstGeom prst="rect">
            <a:avLst/>
          </a:prstGeom>
          <a:noFill/>
        </p:spPr>
        <p:txBody>
          <a:bodyPr wrap="square" rtlCol="0">
            <a:spAutoFit/>
          </a:bodyPr>
          <a:lstStyle/>
          <a:p>
            <a:pPr algn="just"/>
            <a:r>
              <a:rPr lang="es-ES" sz="2000" dirty="0"/>
              <a:t>Donde </a:t>
            </a:r>
            <a:r>
              <a:rPr lang="es-ES" sz="2000" dirty="0" err="1"/>
              <a:t>Xc</a:t>
            </a:r>
            <a:r>
              <a:rPr lang="es-ES" sz="2000" dirty="0"/>
              <a:t> es la reactancia externa. Las constantes de tiempo también cambian, es decir, la constante de cortocircuito en tiempo transitorio se convierte en:</a:t>
            </a:r>
            <a:endParaRPr lang="es-VE" sz="2000" dirty="0"/>
          </a:p>
        </p:txBody>
      </p:sp>
      <p:pic>
        <p:nvPicPr>
          <p:cNvPr id="6147" name="Picture 3"/>
          <p:cNvPicPr>
            <a:picLocks noChangeAspect="1" noChangeArrowheads="1"/>
          </p:cNvPicPr>
          <p:nvPr/>
        </p:nvPicPr>
        <p:blipFill>
          <a:blip r:embed="rId3"/>
          <a:srcRect/>
          <a:stretch>
            <a:fillRect/>
          </a:stretch>
        </p:blipFill>
        <p:spPr bwMode="auto">
          <a:xfrm>
            <a:off x="3508383" y="5333968"/>
            <a:ext cx="1409700" cy="495300"/>
          </a:xfrm>
          <a:prstGeom prst="rect">
            <a:avLst/>
          </a:prstGeom>
          <a:noFill/>
          <a:ln w="9525">
            <a:noFill/>
            <a:miter lim="800000"/>
            <a:headEnd/>
            <a:tailEnd/>
          </a:ln>
          <a:effectLst/>
        </p:spPr>
      </p:pic>
      <p:sp>
        <p:nvSpPr>
          <p:cNvPr id="8" name="7 CuadroTexto"/>
          <p:cNvSpPr txBox="1"/>
          <p:nvPr/>
        </p:nvSpPr>
        <p:spPr>
          <a:xfrm>
            <a:off x="5715008" y="5456516"/>
            <a:ext cx="1071570" cy="369332"/>
          </a:xfrm>
          <a:prstGeom prst="rect">
            <a:avLst/>
          </a:prstGeom>
          <a:noFill/>
        </p:spPr>
        <p:txBody>
          <a:bodyPr wrap="square" rtlCol="0">
            <a:spAutoFit/>
          </a:bodyPr>
          <a:lstStyle/>
          <a:p>
            <a:r>
              <a:rPr lang="es-ES" dirty="0"/>
              <a:t>(7.14)</a:t>
            </a:r>
            <a:endParaRPr lang="es-VE" dirty="0"/>
          </a:p>
        </p:txBody>
      </p:sp>
      <p:sp>
        <p:nvSpPr>
          <p:cNvPr id="9"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Falla en F2</a:t>
            </a:r>
            <a:endParaRPr lang="es-VE" sz="3600" dirty="0"/>
          </a:p>
        </p:txBody>
      </p:sp>
      <p:sp>
        <p:nvSpPr>
          <p:cNvPr id="10" name="CuadroTexto 9"/>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12" name="11 CuadroTexto"/>
          <p:cNvSpPr txBox="1"/>
          <p:nvPr/>
        </p:nvSpPr>
        <p:spPr>
          <a:xfrm>
            <a:off x="3261675" y="3525624"/>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
        <p:nvSpPr>
          <p:cNvPr id="13" name="12 CuadroTexto"/>
          <p:cNvSpPr txBox="1"/>
          <p:nvPr/>
        </p:nvSpPr>
        <p:spPr>
          <a:xfrm>
            <a:off x="2886173" y="5808483"/>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5287697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0953" y="1459626"/>
            <a:ext cx="8229600" cy="4084188"/>
          </a:xfrm>
        </p:spPr>
        <p:txBody>
          <a:bodyPr>
            <a:normAutofit/>
          </a:bodyPr>
          <a:lstStyle/>
          <a:p>
            <a:pPr algn="just"/>
            <a:r>
              <a:rPr lang="es-ES" sz="2000" dirty="0"/>
              <a:t>Los cálculos utilizan los datos del generador. </a:t>
            </a:r>
          </a:p>
          <a:p>
            <a:pPr algn="just"/>
            <a:r>
              <a:rPr lang="es-ES" sz="2000" dirty="0"/>
              <a:t>De la Tabla de reactancias, el bus B1 es 0.00004 por unidad. Su efecto sobre la constante de tiempo </a:t>
            </a:r>
            <a:r>
              <a:rPr lang="es-ES" sz="2000" dirty="0" err="1"/>
              <a:t>subtransitorio</a:t>
            </a:r>
            <a:r>
              <a:rPr lang="es-ES" sz="2000" dirty="0"/>
              <a:t> es:</a:t>
            </a:r>
            <a:endParaRPr lang="es-VE" sz="2000" dirty="0"/>
          </a:p>
        </p:txBody>
      </p:sp>
      <p:pic>
        <p:nvPicPr>
          <p:cNvPr id="7171" name="Picture 3"/>
          <p:cNvPicPr>
            <a:picLocks noChangeAspect="1" noChangeArrowheads="1"/>
          </p:cNvPicPr>
          <p:nvPr/>
        </p:nvPicPr>
        <p:blipFill>
          <a:blip r:embed="rId2"/>
          <a:srcRect/>
          <a:stretch>
            <a:fillRect/>
          </a:stretch>
        </p:blipFill>
        <p:spPr bwMode="auto">
          <a:xfrm>
            <a:off x="2581163" y="2611157"/>
            <a:ext cx="3571875" cy="571500"/>
          </a:xfrm>
          <a:prstGeom prst="rect">
            <a:avLst/>
          </a:prstGeom>
          <a:noFill/>
          <a:ln w="9525">
            <a:noFill/>
            <a:miter lim="800000"/>
            <a:headEnd/>
            <a:tailEnd/>
          </a:ln>
          <a:effectLst/>
        </p:spPr>
      </p:pic>
      <p:sp>
        <p:nvSpPr>
          <p:cNvPr id="6" name="5 CuadroTexto"/>
          <p:cNvSpPr txBox="1"/>
          <p:nvPr/>
        </p:nvSpPr>
        <p:spPr>
          <a:xfrm>
            <a:off x="771444" y="3835463"/>
            <a:ext cx="7643866" cy="1631216"/>
          </a:xfrm>
          <a:prstGeom prst="rect">
            <a:avLst/>
          </a:prstGeom>
          <a:noFill/>
        </p:spPr>
        <p:txBody>
          <a:bodyPr wrap="square" rtlCol="0">
            <a:spAutoFit/>
          </a:bodyPr>
          <a:lstStyle/>
          <a:p>
            <a:pPr algn="just">
              <a:buFont typeface="Arial" pitchFamily="34" charset="0"/>
              <a:buChar char="•"/>
            </a:pPr>
            <a:r>
              <a:rPr lang="es-ES" sz="2000" dirty="0"/>
              <a:t>La constante de tiempo transitorio queda prácticamente sin cambios (0.597 segundos).</a:t>
            </a:r>
          </a:p>
          <a:p>
            <a:pPr algn="just"/>
            <a:endParaRPr lang="es-ES" sz="2000" dirty="0"/>
          </a:p>
          <a:p>
            <a:pPr algn="just">
              <a:buFont typeface="Arial" pitchFamily="34" charset="0"/>
              <a:buChar char="•"/>
            </a:pPr>
            <a:r>
              <a:rPr lang="es-ES" sz="2000" dirty="0"/>
              <a:t>El generador es considerado sin carga y con excitación constante. La corriente </a:t>
            </a:r>
            <a:r>
              <a:rPr lang="es-ES" sz="2000" dirty="0" err="1"/>
              <a:t>subtransitoria</a:t>
            </a:r>
            <a:r>
              <a:rPr lang="es-ES" sz="2000" dirty="0"/>
              <a:t> es:</a:t>
            </a:r>
            <a:endParaRPr lang="es-VE" sz="2000" dirty="0"/>
          </a:p>
        </p:txBody>
      </p:sp>
      <p:pic>
        <p:nvPicPr>
          <p:cNvPr id="7172" name="Picture 4"/>
          <p:cNvPicPr>
            <a:picLocks noChangeAspect="1" noChangeArrowheads="1"/>
          </p:cNvPicPr>
          <p:nvPr/>
        </p:nvPicPr>
        <p:blipFill>
          <a:blip r:embed="rId3"/>
          <a:srcRect/>
          <a:stretch>
            <a:fillRect/>
          </a:stretch>
        </p:blipFill>
        <p:spPr bwMode="auto">
          <a:xfrm>
            <a:off x="2741419" y="5369103"/>
            <a:ext cx="3257550" cy="514350"/>
          </a:xfrm>
          <a:prstGeom prst="rect">
            <a:avLst/>
          </a:prstGeom>
          <a:noFill/>
          <a:ln w="9525">
            <a:noFill/>
            <a:miter lim="800000"/>
            <a:headEnd/>
            <a:tailEnd/>
          </a:ln>
          <a:effectLst/>
        </p:spPr>
      </p:pic>
      <p:sp>
        <p:nvSpPr>
          <p:cNvPr id="7"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Tiempo y Corriente </a:t>
            </a:r>
            <a:r>
              <a:rPr lang="es-ES" sz="3600" dirty="0" err="1"/>
              <a:t>Subtransitoria</a:t>
            </a:r>
            <a:endParaRPr lang="es-VE" sz="3600" dirty="0"/>
          </a:p>
        </p:txBody>
      </p:sp>
      <p:sp>
        <p:nvSpPr>
          <p:cNvPr id="8" name="CuadroTexto 7"/>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8 CuadroTexto"/>
          <p:cNvSpPr txBox="1"/>
          <p:nvPr/>
        </p:nvSpPr>
        <p:spPr>
          <a:xfrm>
            <a:off x="2828042" y="3186258"/>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
        <p:nvSpPr>
          <p:cNvPr id="10" name="9 CuadroTexto"/>
          <p:cNvSpPr txBox="1"/>
          <p:nvPr/>
        </p:nvSpPr>
        <p:spPr>
          <a:xfrm>
            <a:off x="2876747" y="5808482"/>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20449643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buNone/>
            </a:pPr>
            <a:r>
              <a:rPr lang="es-ES" dirty="0"/>
              <a:t>	</a:t>
            </a:r>
            <a:r>
              <a:rPr lang="es-ES" sz="2000" dirty="0"/>
              <a:t>Las componentes transitorias y de estado estacionario de  las corrientes son 20.17 y 2.15kA, respectivamente. La siguiente ecuación puede ser escrita para la corriente simétrica en </a:t>
            </a:r>
            <a:r>
              <a:rPr lang="es-ES" sz="2000" dirty="0" err="1"/>
              <a:t>kA</a:t>
            </a:r>
            <a:r>
              <a:rPr lang="es-ES" sz="2000" dirty="0"/>
              <a:t>: </a:t>
            </a:r>
            <a:endParaRPr lang="es-VE" sz="2000" dirty="0"/>
          </a:p>
        </p:txBody>
      </p:sp>
      <p:pic>
        <p:nvPicPr>
          <p:cNvPr id="8194" name="Picture 2"/>
          <p:cNvPicPr>
            <a:picLocks noChangeAspect="1" noChangeArrowheads="1"/>
          </p:cNvPicPr>
          <p:nvPr/>
        </p:nvPicPr>
        <p:blipFill>
          <a:blip r:embed="rId2"/>
          <a:srcRect/>
          <a:stretch>
            <a:fillRect/>
          </a:stretch>
        </p:blipFill>
        <p:spPr bwMode="auto">
          <a:xfrm>
            <a:off x="3143240" y="2883274"/>
            <a:ext cx="2609850" cy="276225"/>
          </a:xfrm>
          <a:prstGeom prst="rect">
            <a:avLst/>
          </a:prstGeom>
          <a:noFill/>
          <a:ln w="9525">
            <a:noFill/>
            <a:miter lim="800000"/>
            <a:headEnd/>
            <a:tailEnd/>
          </a:ln>
          <a:effectLst/>
        </p:spPr>
      </p:pic>
      <p:sp>
        <p:nvSpPr>
          <p:cNvPr id="5" name="4 CuadroTexto"/>
          <p:cNvSpPr txBox="1"/>
          <p:nvPr/>
        </p:nvSpPr>
        <p:spPr>
          <a:xfrm>
            <a:off x="938089" y="3594706"/>
            <a:ext cx="7715304" cy="1631216"/>
          </a:xfrm>
          <a:prstGeom prst="rect">
            <a:avLst/>
          </a:prstGeom>
          <a:noFill/>
        </p:spPr>
        <p:txBody>
          <a:bodyPr wrap="square" rtlCol="0">
            <a:spAutoFit/>
          </a:bodyPr>
          <a:lstStyle/>
          <a:p>
            <a:pPr algn="just">
              <a:buFont typeface="Arial" pitchFamily="34" charset="0"/>
              <a:buChar char="•"/>
            </a:pPr>
            <a:r>
              <a:rPr lang="es-ES" sz="2000" dirty="0"/>
              <a:t>La  corriente simétrica de despeje es = 18.95kA.</a:t>
            </a:r>
          </a:p>
          <a:p>
            <a:pPr algn="just"/>
            <a:endParaRPr lang="es-ES" sz="2000" dirty="0"/>
          </a:p>
          <a:p>
            <a:pPr algn="just">
              <a:buFont typeface="Arial" pitchFamily="34" charset="0"/>
              <a:buChar char="•"/>
            </a:pPr>
            <a:r>
              <a:rPr lang="es-ES" sz="2000" dirty="0"/>
              <a:t>Comparando los resultados de los dos cálculos, se observa una amplia divergencia, 18.95kA simétricos. Por cálculo analítico 28.588kA (sin tomar en cuenta la asimetría) por métodos ANSI.</a:t>
            </a:r>
            <a:endParaRPr lang="es-VE" sz="2000" dirty="0"/>
          </a:p>
        </p:txBody>
      </p: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9" name="8 CuadroTexto"/>
          <p:cNvSpPr txBox="1"/>
          <p:nvPr/>
        </p:nvSpPr>
        <p:spPr>
          <a:xfrm>
            <a:off x="2865749" y="3110845"/>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30624349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1265671"/>
            <a:ext cx="8229600" cy="3831772"/>
          </a:xfrm>
        </p:spPr>
        <p:txBody>
          <a:bodyPr>
            <a:normAutofit/>
          </a:bodyPr>
          <a:lstStyle/>
          <a:p>
            <a:pPr algn="just">
              <a:buNone/>
            </a:pPr>
            <a:r>
              <a:rPr lang="es-ES" sz="2000" dirty="0"/>
              <a:t>	La descomposición de la componente de corriente continua está  dada por</a:t>
            </a:r>
            <a:endParaRPr lang="es-VE" sz="2000" dirty="0"/>
          </a:p>
        </p:txBody>
      </p:sp>
      <p:pic>
        <p:nvPicPr>
          <p:cNvPr id="9218" name="Picture 2"/>
          <p:cNvPicPr>
            <a:picLocks noChangeAspect="1" noChangeArrowheads="1"/>
          </p:cNvPicPr>
          <p:nvPr/>
        </p:nvPicPr>
        <p:blipFill>
          <a:blip r:embed="rId2"/>
          <a:srcRect/>
          <a:stretch>
            <a:fillRect/>
          </a:stretch>
        </p:blipFill>
        <p:spPr bwMode="auto">
          <a:xfrm>
            <a:off x="3080202" y="1749909"/>
            <a:ext cx="2415626" cy="303412"/>
          </a:xfrm>
          <a:prstGeom prst="rect">
            <a:avLst/>
          </a:prstGeom>
          <a:noFill/>
          <a:ln w="9525">
            <a:noFill/>
            <a:miter lim="800000"/>
            <a:headEnd/>
            <a:tailEnd/>
          </a:ln>
          <a:effectLst/>
        </p:spPr>
      </p:pic>
      <p:sp>
        <p:nvSpPr>
          <p:cNvPr id="5" name="4 CuadroTexto"/>
          <p:cNvSpPr txBox="1"/>
          <p:nvPr/>
        </p:nvSpPr>
        <p:spPr>
          <a:xfrm>
            <a:off x="820132" y="3210709"/>
            <a:ext cx="7871381" cy="707886"/>
          </a:xfrm>
          <a:prstGeom prst="rect">
            <a:avLst/>
          </a:prstGeom>
          <a:noFill/>
        </p:spPr>
        <p:txBody>
          <a:bodyPr wrap="square" rtlCol="0">
            <a:spAutoFit/>
          </a:bodyPr>
          <a:lstStyle/>
          <a:p>
            <a:pPr algn="just"/>
            <a:r>
              <a:rPr lang="es-ES" sz="2000" dirty="0"/>
              <a:t>El efecto de la resistencia externa Ta debe ser considerado de acuerdo con la ecuación siguiente:</a:t>
            </a:r>
            <a:endParaRPr lang="es-VE" sz="2000" dirty="0"/>
          </a:p>
        </p:txBody>
      </p:sp>
      <p:sp>
        <p:nvSpPr>
          <p:cNvPr id="6" name="1 Título"/>
          <p:cNvSpPr txBox="1">
            <a:spLocks/>
          </p:cNvSpPr>
          <p:nvPr/>
        </p:nvSpPr>
        <p:spPr>
          <a:xfrm>
            <a:off x="576922" y="207812"/>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Ejemplo de Cortocircuito por ANSI</a:t>
            </a:r>
            <a:endParaRPr lang="es-VE" sz="3600" dirty="0"/>
          </a:p>
        </p:txBody>
      </p: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8" name="7 CuadroTexto"/>
          <p:cNvSpPr txBox="1"/>
          <p:nvPr/>
        </p:nvSpPr>
        <p:spPr>
          <a:xfrm>
            <a:off x="2752627" y="2083322"/>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pic>
        <p:nvPicPr>
          <p:cNvPr id="8195" name="Picture 3"/>
          <p:cNvPicPr>
            <a:picLocks noChangeAspect="1" noChangeArrowheads="1"/>
          </p:cNvPicPr>
          <p:nvPr/>
        </p:nvPicPr>
        <p:blipFill>
          <a:blip r:embed="rId3"/>
          <a:srcRect/>
          <a:stretch>
            <a:fillRect/>
          </a:stretch>
        </p:blipFill>
        <p:spPr bwMode="auto">
          <a:xfrm>
            <a:off x="3616014" y="4449453"/>
            <a:ext cx="2020720" cy="381050"/>
          </a:xfrm>
          <a:prstGeom prst="rect">
            <a:avLst/>
          </a:prstGeom>
          <a:noFill/>
          <a:ln w="9525">
            <a:noFill/>
            <a:miter lim="800000"/>
            <a:headEnd/>
            <a:tailEnd/>
          </a:ln>
          <a:effectLst/>
        </p:spPr>
      </p:pic>
      <p:sp>
        <p:nvSpPr>
          <p:cNvPr id="11" name="10 CuadroTexto"/>
          <p:cNvSpPr txBox="1"/>
          <p:nvPr/>
        </p:nvSpPr>
        <p:spPr>
          <a:xfrm>
            <a:off x="6004874" y="4421171"/>
            <a:ext cx="810706" cy="369332"/>
          </a:xfrm>
          <a:prstGeom prst="rect">
            <a:avLst/>
          </a:prstGeom>
          <a:noFill/>
        </p:spPr>
        <p:txBody>
          <a:bodyPr wrap="square" rtlCol="0">
            <a:spAutoFit/>
          </a:bodyPr>
          <a:lstStyle/>
          <a:p>
            <a:r>
              <a:rPr lang="es-ES" dirty="0"/>
              <a:t>(7.11)</a:t>
            </a:r>
            <a:endParaRPr lang="es-VE" dirty="0"/>
          </a:p>
        </p:txBody>
      </p:sp>
      <p:sp>
        <p:nvSpPr>
          <p:cNvPr id="12" name="11 CuadroTexto"/>
          <p:cNvSpPr txBox="1"/>
          <p:nvPr/>
        </p:nvSpPr>
        <p:spPr>
          <a:xfrm>
            <a:off x="3244392" y="4771532"/>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26386270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28314" y="1586182"/>
            <a:ext cx="4910952" cy="4861752"/>
          </a:xfrm>
        </p:spPr>
        <p:txBody>
          <a:bodyPr>
            <a:normAutofit/>
          </a:bodyPr>
          <a:lstStyle/>
          <a:p>
            <a:pPr algn="just">
              <a:buNone/>
            </a:pPr>
            <a:r>
              <a:rPr lang="es-ES" sz="2000" dirty="0"/>
              <a:t>	La Tabla 6-1 muestra una constante de tiempo de armadura de 0.33seg; teniendo de B1 una resistencia de 0.00005 por unidad, la constante de tiempo se reduce aproximadamente 0.32seg. En el tiempo de despeje de contacto, la componente de corriente continua ha decaído a 34.58kA. El factor </a:t>
            </a:r>
            <a:r>
              <a:rPr lang="el-GR" sz="2000" dirty="0"/>
              <a:t>α</a:t>
            </a:r>
            <a:r>
              <a:rPr lang="es-ES" sz="2000" dirty="0"/>
              <a:t> de tiempo de despeje asimétrico se calcula de la siguiente manera:</a:t>
            </a:r>
            <a:endParaRPr lang="es-VE" sz="2000" dirty="0"/>
          </a:p>
          <a:p>
            <a:pPr algn="just">
              <a:buNone/>
            </a:pPr>
            <a:endParaRPr lang="es-VE" sz="2000" dirty="0"/>
          </a:p>
        </p:txBody>
      </p:sp>
      <p:sp>
        <p:nvSpPr>
          <p:cNvPr id="6" name="1 Título"/>
          <p:cNvSpPr txBox="1">
            <a:spLocks/>
          </p:cNvSpPr>
          <p:nvPr/>
        </p:nvSpPr>
        <p:spPr>
          <a:xfrm>
            <a:off x="576922" y="207812"/>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Ejemplo de Cortocircuito por ANSI</a:t>
            </a:r>
            <a:endParaRPr lang="es-VE" sz="3600" dirty="0"/>
          </a:p>
        </p:txBody>
      </p: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13" name="Picture 3"/>
          <p:cNvPicPr>
            <a:picLocks noChangeAspect="1" noChangeArrowheads="1"/>
          </p:cNvPicPr>
          <p:nvPr/>
        </p:nvPicPr>
        <p:blipFill>
          <a:blip r:embed="rId2"/>
          <a:srcRect/>
          <a:stretch>
            <a:fillRect/>
          </a:stretch>
        </p:blipFill>
        <p:spPr bwMode="auto">
          <a:xfrm>
            <a:off x="916151" y="4589251"/>
            <a:ext cx="4344008" cy="419100"/>
          </a:xfrm>
          <a:prstGeom prst="rect">
            <a:avLst/>
          </a:prstGeom>
          <a:noFill/>
          <a:ln w="9525">
            <a:noFill/>
            <a:miter lim="800000"/>
            <a:headEnd/>
            <a:tailEnd/>
          </a:ln>
          <a:effectLst/>
        </p:spPr>
      </p:pic>
      <p:pic>
        <p:nvPicPr>
          <p:cNvPr id="2" name="Picture 2"/>
          <p:cNvPicPr>
            <a:picLocks noChangeAspect="1" noChangeArrowheads="1"/>
          </p:cNvPicPr>
          <p:nvPr/>
        </p:nvPicPr>
        <p:blipFill>
          <a:blip r:embed="rId3"/>
          <a:srcRect/>
          <a:stretch>
            <a:fillRect/>
          </a:stretch>
        </p:blipFill>
        <p:spPr bwMode="auto">
          <a:xfrm>
            <a:off x="5546841" y="1187777"/>
            <a:ext cx="3446330" cy="5190529"/>
          </a:xfrm>
          <a:prstGeom prst="rect">
            <a:avLst/>
          </a:prstGeom>
          <a:noFill/>
          <a:ln w="9525">
            <a:noFill/>
            <a:miter lim="800000"/>
            <a:headEnd/>
            <a:tailEnd/>
          </a:ln>
          <a:effectLst/>
        </p:spPr>
      </p:pic>
      <p:sp>
        <p:nvSpPr>
          <p:cNvPr id="15" name="14 CuadroTexto"/>
          <p:cNvSpPr txBox="1"/>
          <p:nvPr/>
        </p:nvSpPr>
        <p:spPr>
          <a:xfrm>
            <a:off x="744718" y="5770773"/>
            <a:ext cx="4648984" cy="430887"/>
          </a:xfrm>
          <a:prstGeom prst="rect">
            <a:avLst/>
          </a:prstGeom>
          <a:noFill/>
        </p:spPr>
        <p:txBody>
          <a:bodyPr wrap="square" rtlCol="0">
            <a:spAutoFit/>
          </a:bodyPr>
          <a:lstStyle/>
          <a:p>
            <a:pPr algn="ctr"/>
            <a:r>
              <a:rPr lang="es-ES" sz="1050" b="1" dirty="0"/>
              <a:t>Datos y Tablas tomadas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2196903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1272746"/>
            <a:ext cx="8229600" cy="4039011"/>
          </a:xfrm>
        </p:spPr>
        <p:txBody>
          <a:bodyPr/>
          <a:lstStyle/>
          <a:p>
            <a:pPr algn="just"/>
            <a:r>
              <a:rPr lang="es-ES" sz="2000" dirty="0"/>
              <a:t>Factor </a:t>
            </a:r>
            <a:r>
              <a:rPr lang="el-GR" sz="2000" dirty="0"/>
              <a:t>α</a:t>
            </a:r>
            <a:r>
              <a:rPr lang="es-ES" sz="2000" dirty="0"/>
              <a:t> = (34.58/26.80) = 1.29, es decir, la asimetría en el tiempo de despeje del contacto es aproximadamente 129% y la corriente cero no es obtenida. </a:t>
            </a:r>
          </a:p>
          <a:p>
            <a:pPr algn="just"/>
            <a:r>
              <a:rPr lang="es-ES" sz="2000" dirty="0"/>
              <a:t>La corriente </a:t>
            </a:r>
            <a:r>
              <a:rPr lang="es-ES" sz="2000" dirty="0" err="1"/>
              <a:t>rms</a:t>
            </a:r>
            <a:r>
              <a:rPr lang="es-ES" sz="2000" dirty="0"/>
              <a:t> asimétrica de paso en el tiempo de despeje del contacto es, por lo tanto:</a:t>
            </a:r>
            <a:endParaRPr lang="es-VE" sz="2000" dirty="0"/>
          </a:p>
        </p:txBody>
      </p:sp>
      <p:pic>
        <p:nvPicPr>
          <p:cNvPr id="10242" name="Picture 2"/>
          <p:cNvPicPr>
            <a:picLocks noChangeAspect="1" noChangeArrowheads="1"/>
          </p:cNvPicPr>
          <p:nvPr/>
        </p:nvPicPr>
        <p:blipFill>
          <a:blip r:embed="rId2"/>
          <a:srcRect/>
          <a:stretch>
            <a:fillRect/>
          </a:stretch>
        </p:blipFill>
        <p:spPr bwMode="auto">
          <a:xfrm>
            <a:off x="3030118" y="2839671"/>
            <a:ext cx="2535218" cy="500066"/>
          </a:xfrm>
          <a:prstGeom prst="rect">
            <a:avLst/>
          </a:prstGeom>
          <a:noFill/>
          <a:ln w="9525">
            <a:noFill/>
            <a:miter lim="800000"/>
            <a:headEnd/>
            <a:tailEnd/>
          </a:ln>
          <a:effectLst/>
        </p:spPr>
      </p:pic>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Ejemplo de Cortocircuito por ANSI</a:t>
            </a:r>
            <a:endParaRPr lang="es-VE" sz="3600" dirty="0"/>
          </a:p>
        </p:txBody>
      </p:sp>
      <p:pic>
        <p:nvPicPr>
          <p:cNvPr id="2" name="Picture 2"/>
          <p:cNvPicPr>
            <a:picLocks noChangeAspect="1" noChangeArrowheads="1"/>
          </p:cNvPicPr>
          <p:nvPr/>
        </p:nvPicPr>
        <p:blipFill>
          <a:blip r:embed="rId3"/>
          <a:srcRect/>
          <a:stretch>
            <a:fillRect/>
          </a:stretch>
        </p:blipFill>
        <p:spPr bwMode="auto">
          <a:xfrm>
            <a:off x="2118527" y="4575339"/>
            <a:ext cx="5057775" cy="723900"/>
          </a:xfrm>
          <a:prstGeom prst="rect">
            <a:avLst/>
          </a:prstGeom>
          <a:noFill/>
          <a:ln w="9525">
            <a:noFill/>
            <a:miter lim="800000"/>
            <a:headEnd/>
            <a:tailEnd/>
          </a:ln>
          <a:effectLst/>
        </p:spPr>
      </p:pic>
      <p:sp>
        <p:nvSpPr>
          <p:cNvPr id="8" name="7 CuadroTexto"/>
          <p:cNvSpPr txBox="1"/>
          <p:nvPr/>
        </p:nvSpPr>
        <p:spPr>
          <a:xfrm>
            <a:off x="838986" y="3553905"/>
            <a:ext cx="7720552" cy="923330"/>
          </a:xfrm>
          <a:prstGeom prst="rect">
            <a:avLst/>
          </a:prstGeom>
          <a:noFill/>
        </p:spPr>
        <p:txBody>
          <a:bodyPr wrap="square" rtlCol="0">
            <a:spAutoFit/>
          </a:bodyPr>
          <a:lstStyle/>
          <a:p>
            <a:pPr algn="just"/>
            <a:r>
              <a:rPr lang="es-ES" dirty="0"/>
              <a:t>La relación S para asimétrico a simétrico es 39.43/18.95 = 2.08. Esto es mucho mayor que el estándar S = 1.39 para un interruptor de tres ciclos de un generador con tiempo de despeje para X/R = 50.</a:t>
            </a:r>
            <a:endParaRPr lang="es-VE" dirty="0"/>
          </a:p>
        </p:txBody>
      </p:sp>
      <p:sp>
        <p:nvSpPr>
          <p:cNvPr id="9" name="8 CuadroTexto"/>
          <p:cNvSpPr txBox="1"/>
          <p:nvPr/>
        </p:nvSpPr>
        <p:spPr>
          <a:xfrm>
            <a:off x="2828041" y="3252246"/>
            <a:ext cx="3063710" cy="430887"/>
          </a:xfrm>
          <a:prstGeom prst="rect">
            <a:avLst/>
          </a:prstGeom>
          <a:noFill/>
        </p:spPr>
        <p:txBody>
          <a:bodyPr wrap="square" rtlCol="0">
            <a:spAutoFit/>
          </a:bodyPr>
          <a:lstStyle/>
          <a:p>
            <a:pPr algn="ctr"/>
            <a:r>
              <a:rPr lang="es-ES" sz="1050" b="1" dirty="0"/>
              <a:t>Fórmula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
        <p:nvSpPr>
          <p:cNvPr id="10" name="9 CuadroTexto"/>
          <p:cNvSpPr txBox="1"/>
          <p:nvPr/>
        </p:nvSpPr>
        <p:spPr>
          <a:xfrm>
            <a:off x="2337847" y="5175314"/>
            <a:ext cx="4336330" cy="430887"/>
          </a:xfrm>
          <a:prstGeom prst="rect">
            <a:avLst/>
          </a:prstGeom>
          <a:noFill/>
        </p:spPr>
        <p:txBody>
          <a:bodyPr wrap="square" rtlCol="0">
            <a:spAutoFit/>
          </a:bodyPr>
          <a:lstStyle/>
          <a:p>
            <a:pPr algn="ctr"/>
            <a:r>
              <a:rPr lang="es-ES" sz="1050" b="1" dirty="0"/>
              <a:t>Figura tomada del libro: </a:t>
            </a:r>
            <a:r>
              <a:rPr lang="es-ES" sz="1050" b="1" dirty="0" err="1"/>
              <a:t>Power</a:t>
            </a:r>
            <a:r>
              <a:rPr lang="es-ES" sz="1050" b="1" dirty="0"/>
              <a:t> </a:t>
            </a:r>
            <a:r>
              <a:rPr lang="es-ES" sz="1050" b="1" dirty="0" err="1"/>
              <a:t>System</a:t>
            </a:r>
            <a:r>
              <a:rPr lang="es-ES" sz="1050" b="1" dirty="0"/>
              <a:t> </a:t>
            </a:r>
            <a:r>
              <a:rPr lang="es-ES" sz="1050" b="1" dirty="0" err="1"/>
              <a:t>Analysis</a:t>
            </a:r>
            <a:r>
              <a:rPr lang="es-ES" sz="1050" b="1" dirty="0"/>
              <a:t> Short </a:t>
            </a:r>
            <a:r>
              <a:rPr lang="es-ES" sz="1050" b="1" dirty="0" err="1"/>
              <a:t>Circuit</a:t>
            </a:r>
            <a:r>
              <a:rPr lang="es-ES" sz="1050" b="1" dirty="0"/>
              <a:t> Load </a:t>
            </a:r>
            <a:r>
              <a:rPr lang="es-ES" sz="1050" b="1" dirty="0" err="1"/>
              <a:t>Flow</a:t>
            </a:r>
            <a:r>
              <a:rPr lang="es-ES" sz="1050" b="1" dirty="0"/>
              <a:t> and </a:t>
            </a:r>
            <a:r>
              <a:rPr lang="es-ES" sz="1050" b="1" dirty="0" err="1"/>
              <a:t>Harmonics</a:t>
            </a:r>
            <a:endParaRPr lang="es-VE" sz="1050" b="1" dirty="0"/>
          </a:p>
        </p:txBody>
      </p:sp>
    </p:spTree>
    <p:extLst>
      <p:ext uri="{BB962C8B-B14F-4D97-AF65-F5344CB8AC3E}">
        <p14:creationId xmlns:p14="http://schemas.microsoft.com/office/powerpoint/2010/main" val="10680984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862674" y="1579872"/>
            <a:ext cx="7643866" cy="2246769"/>
          </a:xfrm>
          <a:prstGeom prst="rect">
            <a:avLst/>
          </a:prstGeom>
          <a:noFill/>
        </p:spPr>
        <p:txBody>
          <a:bodyPr wrap="square" rtlCol="0">
            <a:spAutoFit/>
          </a:bodyPr>
          <a:lstStyle/>
          <a:p>
            <a:pPr algn="just">
              <a:buFont typeface="Arial" pitchFamily="34" charset="0"/>
              <a:buChar char="•"/>
            </a:pPr>
            <a:r>
              <a:rPr lang="es-ES" sz="2000" dirty="0"/>
              <a:t>Para conocer dichos requerimientos del generador se debe tener un rango simétrico de interrupción de (18.95)(2.08)/1.39 = 28.36kA  </a:t>
            </a:r>
            <a:r>
              <a:rPr lang="es-ES" sz="2000" dirty="0" err="1"/>
              <a:t>rms</a:t>
            </a:r>
            <a:r>
              <a:rPr lang="es-ES" sz="2000" dirty="0"/>
              <a:t>. </a:t>
            </a:r>
          </a:p>
          <a:p>
            <a:pPr algn="just">
              <a:buFont typeface="Arial" pitchFamily="34" charset="0"/>
              <a:buChar char="•"/>
            </a:pPr>
            <a:endParaRPr lang="es-ES" sz="2000" dirty="0"/>
          </a:p>
          <a:p>
            <a:pPr algn="just">
              <a:buFont typeface="Arial" pitchFamily="34" charset="0"/>
              <a:buChar char="•"/>
            </a:pPr>
            <a:r>
              <a:rPr lang="es-ES" sz="2000" dirty="0"/>
              <a:t>Los cálculos son basados en S = 1.1. El propósito general del interruptor es tener un rango simétrico de interrupción de 39.11/1.1 = 35.84kA. Ahora, se está mas cerca del resultado previamente calculado de 35.28kA.</a:t>
            </a:r>
            <a:endParaRPr lang="es-VE" sz="2000" dirty="0"/>
          </a:p>
        </p:txBody>
      </p:sp>
      <p:sp>
        <p:nvSpPr>
          <p:cNvPr id="6" name="CuadroTexto 5"/>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7"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Requerimientos Asimétricos de Interrupción</a:t>
            </a:r>
            <a:endParaRPr lang="es-VE" sz="3600" dirty="0"/>
          </a:p>
        </p:txBody>
      </p:sp>
      <p:pic>
        <p:nvPicPr>
          <p:cNvPr id="11266" name="Picture 2" descr="https://encrypted-tbn0.gstatic.com/images?q=tbn:ANd9GcQxJaiTZEgxRWO_7xg7Q9xc-pn_IJMYpBTp7FRWcKq1wS-Nfpz9"/>
          <p:cNvPicPr>
            <a:picLocks noChangeAspect="1" noChangeArrowheads="1"/>
          </p:cNvPicPr>
          <p:nvPr/>
        </p:nvPicPr>
        <p:blipFill>
          <a:blip r:embed="rId2"/>
          <a:srcRect/>
          <a:stretch>
            <a:fillRect/>
          </a:stretch>
        </p:blipFill>
        <p:spPr bwMode="auto">
          <a:xfrm>
            <a:off x="6669170" y="4487160"/>
            <a:ext cx="2474830" cy="1994408"/>
          </a:xfrm>
          <a:prstGeom prst="rect">
            <a:avLst/>
          </a:prstGeom>
          <a:noFill/>
        </p:spPr>
      </p:pic>
    </p:spTree>
    <p:extLst>
      <p:ext uri="{BB962C8B-B14F-4D97-AF65-F5344CB8AC3E}">
        <p14:creationId xmlns:p14="http://schemas.microsoft.com/office/powerpoint/2010/main" val="15886350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ES" sz="2000" dirty="0"/>
              <a:t>La componente simétrica de la corriente continua se calcula a medio ciclo. </a:t>
            </a:r>
          </a:p>
          <a:p>
            <a:pPr algn="just"/>
            <a:r>
              <a:rPr lang="es-ES" sz="2000" dirty="0"/>
              <a:t>La componente de la corriente alterna es entonces 33.41kA pico y la componente </a:t>
            </a:r>
            <a:r>
              <a:rPr lang="es-ES" sz="2000" dirty="0" err="1"/>
              <a:t>dc</a:t>
            </a:r>
            <a:r>
              <a:rPr lang="es-ES" sz="2000" dirty="0"/>
              <a:t> es 39.39kA. </a:t>
            </a:r>
          </a:p>
          <a:p>
            <a:pPr algn="just"/>
            <a:r>
              <a:rPr lang="es-ES" sz="2000" dirty="0"/>
              <a:t>La corriente asimétrica total a medio ciclo es,  por lo tanto, 72.80kA pico. </a:t>
            </a:r>
          </a:p>
          <a:p>
            <a:pPr algn="just"/>
            <a:r>
              <a:rPr lang="es-ES" sz="2000" dirty="0"/>
              <a:t>Se calculó 79.73kA por métodos empíricos.</a:t>
            </a:r>
          </a:p>
          <a:p>
            <a:pPr algn="just">
              <a:buNone/>
            </a:pPr>
            <a:r>
              <a:rPr lang="es-ES" sz="2000" dirty="0"/>
              <a:t>	</a:t>
            </a:r>
            <a:endParaRPr lang="es-VE" sz="2000" dirty="0"/>
          </a:p>
        </p:txBody>
      </p:sp>
      <p:sp>
        <p:nvSpPr>
          <p:cNvPr id="4" name="1 Título"/>
          <p:cNvSpPr txBox="1">
            <a:spLocks/>
          </p:cNvSpPr>
          <p:nvPr/>
        </p:nvSpPr>
        <p:spPr>
          <a:xfrm>
            <a:off x="642910" y="500043"/>
            <a:ext cx="7772400" cy="51321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Componentes de la Corriente</a:t>
            </a:r>
            <a:endParaRPr lang="es-VE" sz="3600" dirty="0"/>
          </a:p>
        </p:txBody>
      </p:sp>
      <p:sp>
        <p:nvSpPr>
          <p:cNvPr id="5" name="CuadroTexto 4"/>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pic>
        <p:nvPicPr>
          <p:cNvPr id="21506" name="Picture 2" descr="http://www.scielo.org.ve/img/fbpe/rfiucv/v27n3/art09f1.gif"/>
          <p:cNvPicPr>
            <a:picLocks noChangeAspect="1" noChangeArrowheads="1"/>
          </p:cNvPicPr>
          <p:nvPr/>
        </p:nvPicPr>
        <p:blipFill>
          <a:blip r:embed="rId2"/>
          <a:srcRect/>
          <a:stretch>
            <a:fillRect/>
          </a:stretch>
        </p:blipFill>
        <p:spPr bwMode="auto">
          <a:xfrm>
            <a:off x="5755097" y="3904187"/>
            <a:ext cx="2691320" cy="2301938"/>
          </a:xfrm>
          <a:prstGeom prst="rect">
            <a:avLst/>
          </a:prstGeom>
          <a:noFill/>
        </p:spPr>
      </p:pic>
    </p:spTree>
    <p:extLst>
      <p:ext uri="{BB962C8B-B14F-4D97-AF65-F5344CB8AC3E}">
        <p14:creationId xmlns:p14="http://schemas.microsoft.com/office/powerpoint/2010/main" val="11034943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857224" y="2162518"/>
            <a:ext cx="7643866" cy="1754326"/>
          </a:xfrm>
          <a:prstGeom prst="rect">
            <a:avLst/>
          </a:prstGeom>
          <a:noFill/>
        </p:spPr>
        <p:txBody>
          <a:bodyPr wrap="square" rtlCol="0">
            <a:spAutoFit/>
          </a:bodyPr>
          <a:lstStyle/>
          <a:p>
            <a:pPr algn="just"/>
            <a:r>
              <a:rPr lang="es-ES" dirty="0"/>
              <a:t>La selección para el interruptor 52G debería estar basado en los valores de falla en F2, es decir:</a:t>
            </a:r>
          </a:p>
          <a:p>
            <a:pPr algn="just"/>
            <a:endParaRPr lang="es-ES" dirty="0"/>
          </a:p>
          <a:p>
            <a:pPr algn="just"/>
            <a:r>
              <a:rPr lang="es-ES" dirty="0"/>
              <a:t>	- 35.28kA </a:t>
            </a:r>
            <a:r>
              <a:rPr lang="es-ES" dirty="0" err="1"/>
              <a:t>rms</a:t>
            </a:r>
            <a:r>
              <a:rPr lang="es-ES" dirty="0"/>
              <a:t> para la interrupción y</a:t>
            </a:r>
          </a:p>
          <a:p>
            <a:pPr algn="just"/>
            <a:r>
              <a:rPr lang="es-ES" dirty="0"/>
              <a:t> </a:t>
            </a:r>
          </a:p>
          <a:p>
            <a:pPr algn="just"/>
            <a:r>
              <a:rPr lang="es-ES" dirty="0"/>
              <a:t>	- 79.73kA pico, para cierre y traba.</a:t>
            </a:r>
          </a:p>
        </p:txBody>
      </p:sp>
      <p:sp>
        <p:nvSpPr>
          <p:cNvPr id="6" name="1 Título"/>
          <p:cNvSpPr txBox="1">
            <a:spLocks/>
          </p:cNvSpPr>
          <p:nvPr/>
        </p:nvSpPr>
        <p:spPr>
          <a:xfrm>
            <a:off x="642910" y="500043"/>
            <a:ext cx="7772400" cy="513212"/>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t>Selección de Interruptores del Generador</a:t>
            </a:r>
            <a:endParaRPr lang="es-VE" sz="3600" dirty="0"/>
          </a:p>
        </p:txBody>
      </p:sp>
      <p:sp>
        <p:nvSpPr>
          <p:cNvPr id="7" name="CuadroTexto 6"/>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
        <p:nvSpPr>
          <p:cNvPr id="17410" name="AutoShape 2"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17412" name="AutoShape 4"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17414" name="AutoShape 6"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17416" name="AutoShape 8"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17418" name="AutoShape 10"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17420" name="AutoShape 12" descr="data:image/jpeg;base64,/9j/4AAQSkZJRgABAQAAAQABAAD/2wCEAAkGBxISERISEhIVFRUVFhYXFRUXFhUVFxcVFRUWFhUVFRUYHSggGBolHRcVITEhJSkrLi4uGB8zODMtNygtLisBCgoKDg0OGhAQGy0fIB8vLS0vKystKysrLS0tLS0tKy0rLS0tLS0tLS0tLS0tLS0tLS0tKy0tNy0tLS0tLS0tK//AABEIAPkAygMBIgACEQEDEQH/xAAbAAABBQEBAAAAAAAAAAAAAAAAAQIEBQYDB//EAEAQAAEDAQUDCQQJAwUBAQAAAAEAAhEDBAUSITEGQXETIjJRYXKBkbEzc6HBFCM0QlJiwtHhB5KyFSSCovBDFv/EABoBAQACAwEAAAAAAAAAAAAAAAABBAIFBgP/xAAmEQEAAgIBBAIBBQEAAAAAAAAAAQIDEQQhMTIzEkFCBRMUYXEi/9oADAMBAAIRAxEAPwCnQhC6ZzIQhCAQhCAQUIUAQklXNn2Ytj24hRcGxOJ0NERM5rG1618p0yrS1u0bU6Fr9m9ihaWk1K+FwPQZhc7DoHEnSTO7cn7U7I06AY2iTi3l5mfIQF4fzMXy1t7xxMut6ZCjRc9waxpc46AAkngArtmx9tw4zSDB+ZwB8lJ2MsNRlvoFzcpdmMx0Stlt1ZTU5PC97SA481zmzm3WDqvDkcya21TUw9+Pw4vG79HmtruW0U83UzHWOcOOWigLWUrXaqX38Y6qgn/sIKR17MfItFkaR+JgDj8YPkVhT9Qn8oel/wBPj8ZZRC0j7usNQyyuaZP3XZR4O/dR7XsvWbnTLajdxBgxwOXxVunLxW+1S/Ey1+tqNC72mx1afTpuaOsgx56LhKsRMT2V5iY7hCEKUBCEIBCEIBCEIBCErCAQXCQCJHWJzHkoDSV2slmfVe2mwS55AaJAkntOi9YF3WanY3VaVBjMVNrjkC6HRkXHPesps3YaJtNnewEQ8EZ/JUJ59evTS/HAt0naBatlDRwC0WilTc8jmg4i1vWTktdZNiLG2lynOqywuBcSBpIOER8Uzbi47JWeyparSKIjCNMR64J3eC0bGMZY8NN2JjaMNdIdLQyAZGuioX5WS3eV+vFx1+nk9e4tcFQamAR8wV6XtDdtSvY20qZIccGYdhyAzz6l5zYbSecPzOjzWz/qBetShZKbKZLXVIBcMiGhucdqxyZrZNfL6Z48NcczNft22E2bq2PlXVbQKpeGiBJDcMzziczn8FA/qFaMFWlnx+KzH9MrwqstjWF7jTq4mlpJILsJIdnvyWy/qDctSs1lWk0uLIBY0SSJ3DxXk9VVsxVm1UeJ/wASt3e/sX+H+QWP2eut9mZUtddjhybHFtP7xyzMeYV9Z72barCK7WloeOidQQ+DpwQU1mAIfIBzG7sTa1303atjgnWM9PvfJd0FLaLgYdD5hQHXJVp+zc5vccQPJadyVBmGW21U8nkVB1PbB8wuDrVZ6mVeyFn5qeY/6gH4FatwB1zUapd9N33Y4ZLKt7V7SxtStu8Mublsz/ZWoA7mvH8g/BVl6XVUoYccEOnC4GQY9Frauz9NxGLNsyRGvZKob+uqoxxwNcaLcxmXBuXO35LYcXk3tbVpa/lcala7rCjQhC2jVhCEIBCEIBSbtotqVqTHdF72Nduyc4A5qMptyfabP72n/kFhfxllTyh67e1ANslRjBk1ga0a5AiPRYLYgl1aiBudJ4CZK39O01PpFSm6mOS5Npa/rcSQWlRLPQsdkL3twUy7N0vk6yYxHIdgXOz3dHHZ57/UVtWpbH6kNhjR1CAcvNbj+n7D9AFKoDDXVKYn8Mz5SSqPaK8rI+oHsqYnGMUNJEjeDocgu3/7VtNgZRokxveQM9ZgTvUJSrBsTyddznVAaWPE1oBxHOQ0zkArPbK7eXpNIElhPkRr8Fka+2VqdoWN4N+ZKqbdfNZ4LqlZ8ASecWiAOoZINNstd9Ck+nVe5rOSLyJIBLnAjSeoq/tm2VkZkHl5/I0n45BeQXbfFKuXBhMjcREjrHWFYIN1a9vGQQyiXSI55AEcBKoLVtXX5JzGCnSYGmGtbIyzjNUibV6L+670QXmyd+PrVH03gTGIETnBgz5hamVgNhftJ9271at8gCUKspWyobVUpQ3k2sa4H70ncrIlAqSUiEBKh3x9nre7d6KYod8/Z63u3ehWePzhhk8JedBKkCVdFDnJCEIUgQhCAXayOLXB4MFpBB6iDIK4rpR3qtyrTGKdLHErE5YiVlaL0rVOnWe7/kQPADJV9vtQZTfUMnCCe3JPlcrTSD2OZ+IEea0TfIdxXo6sHY2gERGEkiCAYM78x5q1lUmz90uoYy4iXHKNIBJk9p+SuJQdJUS9aJfRqNGpbkOuIMeqkgolBk9kA91V7pJa3E0kgAg80NaPAHLgtdKYANyWUDk2r0X913ohJV6L+6fRBI2FP+5Pu3erVvZWB2G+0n3bvVq3yCosrv8Ae1xu5Ol8cf7K3UCjYi20VK0iHtY0DeMOKZ81OlAqEkolAqhXz9nre7d6FS1Dvj2Fb3bvRZ4/OGGTxl56EICF0UOcnuEIQpAhCEAn0imJaaq8z0ytcP3Q7ykSAolaNvDpQmyiUD5RKYlQOSgpqJQOlJUPNf3XJJSPPNf3Sgl7C/aT7t3q1b0lYHYb7Sfdu9WrehAEoSFBKBUJJQgWVCvg/UVu470KlqJfHsK3cd6FZ4/OGGTxl56EqQJV0UOcnuEIQpAhCEAlakSEqtzPTKzw/bB+JErkaiaaoWib13lEqPyiOUQSQ5LjUcEncfIpwa78J9EHbEjEufIv6viEooO/L5hB0DkPPNf3T6LhU5pILhI1Q2qCHgEHmnRBZbDfaT7t3q1b2VgdhvtJ9271at6SgbVGU9Wflr8JTkhK4ioW5YTA35RHmg7ykJSIQEqJe5+ordx3opUqLe5+oq9x3os8fnDDJ4y8/CVIEq6KOznJ7hCEKQIQhQEQY6vVPpUS9wa3XPXsUpl01DlLf+37LUc29vnNd9G44NK/CLa6i77nq1hNOniHXHbG89ahuwgkHUEgw1uo11K0lO+fodlc6nWpvfTa4NpmhUEvJxOaahPxjcvNnbRVXvdFJuIkkgTGZkx2LV3+f06Pj/womf3e39bayy0HVJwBxIje0aycss9Cu7rsqHQTzcUioIgOw6gdfoVlLJfttZPJtwl0TE7tN62F23jRdRpurutXKlnPDHU2tk6hu+OKRF/t6Tl4MWn4x0/yWevK1Fhbh3tnMk71Js9bEAoO0ZbygwSGxzZMmJMTG9XN306EAFlQmAfbU2jy5MkL1hqLzE2n49jAU5moU6KEwGedeRwyYm2ptMBuBoBnUPLvDMKWKjvL2juKj3efacHei7XkfrHcVwu/V/dcg0WxB/3J9271at5KwWxH2g+7d6tW7QOSFIgoEa6QClTGnUdpTkCqJe3sKvcd6FSlEvb2FXuO9Fnj84YZPGWCCVAQuihzk9whCFIEIQoD6GLEMBh2ecx/7eplnDw6X1DEfdfB8/NQBULSCADrrponuvF0aNy7D+60vN9st3wvVCPelYGjUaD95x1nIgAZ79FT3JdpfylQD7wYBGu8+oVhbT9W7grvYuz/AFdHte95/uMegVPqvWmv4uNmuOoYGAqabayi00TT5zRhJIbHTLiRlMkEN8AvQLFRGq882m+11+/8gk7KTSPKNstfZ5ze781qLrpNDQTWpCRvFUxpOjY3rK34ec3u/NXN3VyWtkTqNBGh/YKWM9+jQ0GADCbWCesNrHXSI3LhfEQw8uX5jm4agB/NLjn/AConKuGTWxlkC0DIHQfFc7XVcSARlO8AGd/yRCmvHpuUewa1O65drxPPcuN36v4O9EGi2IH+4Pu3erVvF5EHZ5EjgYV1s+x1QvGJxgDef3QehFCzX+mu63eZ/dO/09/W/wDuP7oNBGZ7U4lZwWCp+J/9zv3ThYqn43/3O/dBoVDvX2FXuO9FViyVfx1P73fuoV8NqMYJqPhxggucZEHIiV64K/LJEPLPb445lShKhC6BzwQhCkCEIUDnW3Li4qQ5hcQM/wDwTKlngZzl2Dr4rS832y3fC9UO9uuioLO6ripluAOgVGl0GD0dZ7FY7EvmnTn7uMDgD/KzlrEMdw35LQbC0nuY2GmA50kgxnB1VGkWjyna5L0OzVcl53tEZtVbv/IL0ezWXC3E/NvZrr2rzbaOBaqwBnnnPryGaynbC0W+mZvzpN4fMq5uumcLThBOeWUaHtVJfR5ze781d3c1uBpLTGeQOe/PoqWUJriQJDeMg5Z8VztNQkgRkDkc/mlqYOaSH9FsQW5CcpyXO1kY9TMidI0QVF4dNy42HV/Arrb+m5cbBq/gUA9gOu5anY6q4uc06NAjTh4rK1Jyggda1Gxz24nANIOUmZn9kGxQhCAASQgJEClUu1fs6ffP+JVyqTaroU+/+kqxxfbVX5XqsziEIW+aEIQhBF+nN6j8EfTm9RUBAUI+Sys9fG8Na0k55Z58MOa1tzbC2qqQ6qeRpzizOJ5EyBh3ePkrjY21Waz0GOp0Jc9oLqhILid+Z0EzkFp27S0jqx48j81oeTki+SZb/i0mmOIlX2HYmy0nF+DlHEzL+cBwbp8FaWii2m2XENA8PIKLem0gaByLZkauGngspbLS+o4ue4kny8AvBYW94X7TbIptxHrOQXntqs1avVq1AwwSXE6NyIbkT2kK7tDgBJIA7clnH3044mMwFpOTs5LRUxgTMdKd29RM6YzaI7qG99W8PmtDdtOngaRWiJ+44GYOWRPXqs7eure78ytBd9KWjOiTG91Ibj1wepSyTXNIy5cDID/7Z7ycmnULlbiZnlWuEiGgunjzmhdW2KrkW02uyEw8HPfk1643jZ6jSC6m5rZgOIcBwkoKK39MrlYNX8Cutu6ZXGxHN3AoBzjlAn5LVbHBoc4h0kxIiI/dZ2yWR9V2Gm0uMTA6uvPitZsrdNWk5zqjQ0GN4JEcEGlQnw38R8k0lv5vgEDUSgkRv8wuYcg6SqDbCthp0yR9/wDSVeYlnNtz9VT95+hyscT2wr8v02Z0W5vUUfTm9RUBC3zn9p/05vUUfTm9RUBCGyoCdCIU6Y7Xd0bQOo0208AcGzBkjUz81Zs2qb96mRwIKyMKFeL3NjCSOBWp5fF1vJHZt+Hy96xz3be37Z0MIADi4TlEfFZy2bZ1XA4GNZrrJP7BZStVedTPgFyly1zZrG2WitXcOUrOcCeiDkPAeK9E2KsVEWYDKGlwqyAeZhkYpGQiNOteW06j2GR6KXSvmoJGUHXUTxgoLS+ox83o5xwkwu1nOSpLReReWyA2Mt/mrWja6e57fMIN5sVcNKsx1WqzFzi1o3ZAEnLfmoW092Cz1mtaXYHjG0E6GSCP/dam7C7Q0qdN1Cq8NaXF7Xkw0GGgtJ8FD2tvVtortLCXNY2AdxJMmOzRYxM70MvbjziuNi1fwK627pFcbFq/gVkNDsX9oPu3erVuCsLsZ9oPuz6tW4JQKkxJEkoHErhZjzV0XCzdHzQSJWd219lT95+hy0ErP7Zeyp9/9JVjie2qty/TZkEJyFv9OeNQnQiFOkHIT4RCy0x2Yo1to4oUyEyruVTm+mVzg9c0KepYyorqau6miq6ozK0DoXLBMx1fMJjm/l+CmNsjiCQAQRuIO8agHJM5DLQg57jqghuYJMobSEZic1YGzuJOfmnssZABOs6jgMskFUacHLLxT2Wio3R7h/yKnOsRXM2MoIj6tR2r3HxKvrBSwsI/LnxUGzWU4hO5WtMZO4FBb7Ge3d7t3qFt1h9jfbn3bvULbIG1AYyMHriUxtI73uPkPQJ5KJQK1sfySfVcbN0V0XCzHm+JQSJVDtf7Kn3/ANJV2qTaz2dPv/pKs8T3VVuX6bMqhOhELodOb2YhPhEJo2dCITiEkKNpJC5WjJsxMajfHYu0JHNkELyzU/cpNXrgv+3eLINoY+ATTfBE6TkdNFWOOfyXp1pbTpUW1oM8mxru2AIMdapLPaKVclobB1wkDPgucmNdHTRO42xcKdYXubmHOHAqXetjZyhAYBBjLLPwVpYtmjUph1N+u50HMZQoSgG2OPSDH95rT8dUotDDkaIjXmuc0/GR8FJrbPWpujA/gYPxlQa1Cozp03Njx9ECVIk4QQN0kEx2kAJIXNlZp3+eXquqAAXRuh4JqXceBQWmxvt3e7d6hbYlYjY8/XnuH1C2hKAlBKaShApXGzdHxK6yo9mdzfNBIVLtR7Jnf/SVb4lT7TH6tnf/AElWeJ7qq3M9NmbhEJQEpC6DbnDYRCWEQmw6USmoUB0olNSsiROkieG9RPZMd2svRs2QdxvoFjLjH19KN5j1Wstl40X2dzGEggAAOEHIjfvWbuCl9fR7wXPWxXm0zp0lctIrEbXF9XXnjGh9RqFZWFjqVlc4DnQ5wHbu9E29r0fQOVMPbEnOPjBCn1a2Ozudpip4o4iV4vdkLt2nrMqDlCHsJh06gTmQexX+1dmdUYwDSSfEaLDVKZzI6z6r1OlTD6QaSNARPXGniPRBirhsg5VtOo2WvxDPrAJHorq17L2Y/knSCArWhY8Ls2xBkFZbbrFyjc8oEBA617Jcm1z2VnFoEwYd8lnrxZVpBjgA9tRpIOYiDBkdcrQbEXu8VhRecTHAxizggacCJU3bG68XJmnzQ0P5oGXOIJQUuwWJ1Sq50ANaG5fmP8LayqHZS7+TY55++fgJhXmJApckJTSUkoH4lHs/RRUtLGmC4DslVzLwdo1niT8ggtSVU7R+zZ3vkVzrVLQSC3rEtAjLiod8NdikyGnoyerVW+FETlhT51pjDP8AaBKE1C3rnzkSmoQCE2USskbOQmyiVGjbs/orhQeQ4EEgg6jVdah5q4UzmOK8Zh7x0WFa8KhjG7GAZhwHx61a/wCvh1NzHU8MtIBaQRplluVC9gOqdEDwVe/FxW+linLyV+0RoiR2rdW17zQBpO5wAzEGIGcrCOUym4tEtcW5bifiF45eJExEU6PbDzZrM/Pq02zdurVDUbVg4YhwETJOUjIqs25zezgPmo13XxVpiGFpbJOEjr7Uy/Lfy5Y4twkDPOR4Kp/Dyb0uxzcetuGzDCLZS8f8Stre+jeB9Vkdn3AWmmSYGeZ7pW0tbMQBkQBru1XnmwzjnUvXDmjLG4V9C30gyMQBECCCDko9W+GDotc7wgfFFrsLXZgies6KA9tNnSqT2D+F5xS1u0PS1q17y6Vr1qHohreOZXA1Kr9S88Mh8k11vpt6FPPrKj1LzqHQxwHzVmnDyT36K1+bir26pzbLhGeFvEruLdSYNcR7BP8ACoH1ScySe05puMnQKxXgV+52qX/ULT4wuq1+GIa2OJn4BVtrtbqkYjMaeKjhpTnK7iwY6TuIU8ue94/6kiE2USrSps5CbKJUo2SUspqFAdKa98BKmu0UW7MqwdTrAxPVolDROSh1FIpLxexzyujHc0rjUXSloVA4kqYGyFC3qbuUhGMAMhc7QlppldQG0xmFLoVDTMscR2bvIqJS6QUlyiaxPeGVbTXtJK9oc4y5xJ7VxL0x2qbvUxER2RNpnudjTuTdwXSmnIgxtILoEhStQKmVU9MqrKvdjbs5yiUiF7PEsolIh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pic>
        <p:nvPicPr>
          <p:cNvPr id="17422" name="Picture 14" descr="http://www.bremocormotores.com.ar/files/interruptores-grandes/disjuntorCaixaMoldadaG.jpg"/>
          <p:cNvPicPr>
            <a:picLocks noChangeAspect="1" noChangeArrowheads="1"/>
          </p:cNvPicPr>
          <p:nvPr/>
        </p:nvPicPr>
        <p:blipFill>
          <a:blip r:embed="rId2"/>
          <a:srcRect/>
          <a:stretch>
            <a:fillRect/>
          </a:stretch>
        </p:blipFill>
        <p:spPr bwMode="auto">
          <a:xfrm>
            <a:off x="5453439" y="3525625"/>
            <a:ext cx="2863758" cy="2686639"/>
          </a:xfrm>
          <a:prstGeom prst="rect">
            <a:avLst/>
          </a:prstGeom>
          <a:noFill/>
        </p:spPr>
      </p:pic>
    </p:spTree>
    <p:extLst>
      <p:ext uri="{BB962C8B-B14F-4D97-AF65-F5344CB8AC3E}">
        <p14:creationId xmlns:p14="http://schemas.microsoft.com/office/powerpoint/2010/main" val="2873249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CuadroTexto 3"/>
          <p:cNvSpPr txBox="1"/>
          <p:nvPr/>
        </p:nvSpPr>
        <p:spPr>
          <a:xfrm>
            <a:off x="1914526" y="2990850"/>
            <a:ext cx="5676900" cy="646331"/>
          </a:xfrm>
          <a:prstGeom prst="rect">
            <a:avLst/>
          </a:prstGeom>
          <a:noFill/>
        </p:spPr>
        <p:txBody>
          <a:bodyPr wrap="square" rtlCol="0">
            <a:spAutoFit/>
          </a:bodyPr>
          <a:lstStyle/>
          <a:p>
            <a:r>
              <a:rPr lang="es-VE" i="1" dirty="0"/>
              <a:t>La ciencia puede divertirnos y fascinarnos, pero es la Ingeniería la que cambia el mundo</a:t>
            </a:r>
          </a:p>
        </p:txBody>
      </p:sp>
      <p:sp>
        <p:nvSpPr>
          <p:cNvPr id="5" name="CuadroTexto 4"/>
          <p:cNvSpPr txBox="1"/>
          <p:nvPr/>
        </p:nvSpPr>
        <p:spPr>
          <a:xfrm>
            <a:off x="5153025" y="3637181"/>
            <a:ext cx="1389098" cy="369332"/>
          </a:xfrm>
          <a:prstGeom prst="rect">
            <a:avLst/>
          </a:prstGeom>
          <a:noFill/>
        </p:spPr>
        <p:txBody>
          <a:bodyPr wrap="none" rtlCol="0">
            <a:spAutoFit/>
          </a:bodyPr>
          <a:lstStyle/>
          <a:p>
            <a:r>
              <a:rPr lang="es-VE" dirty="0">
                <a:effectLst>
                  <a:outerShdw blurRad="38100" dist="38100" dir="2700000" algn="tl">
                    <a:srgbClr val="000000">
                      <a:alpha val="43137"/>
                    </a:srgbClr>
                  </a:outerShdw>
                </a:effectLst>
              </a:rPr>
              <a:t>Isaac Asimov</a:t>
            </a:r>
          </a:p>
        </p:txBody>
      </p:sp>
    </p:spTree>
    <p:extLst>
      <p:ext uri="{BB962C8B-B14F-4D97-AF65-F5344CB8AC3E}">
        <p14:creationId xmlns:p14="http://schemas.microsoft.com/office/powerpoint/2010/main" val="29607952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Referencias</a:t>
            </a:r>
          </a:p>
        </p:txBody>
      </p:sp>
      <p:sp>
        <p:nvSpPr>
          <p:cNvPr id="3" name="Marcador de contenido 2"/>
          <p:cNvSpPr>
            <a:spLocks noGrp="1"/>
          </p:cNvSpPr>
          <p:nvPr>
            <p:ph idx="1"/>
          </p:nvPr>
        </p:nvSpPr>
        <p:spPr/>
        <p:txBody>
          <a:bodyPr>
            <a:normAutofit fontScale="92500"/>
          </a:bodyPr>
          <a:lstStyle/>
          <a:p>
            <a:r>
              <a:rPr lang="es-VE" dirty="0"/>
              <a:t>ANSI/IEEE. </a:t>
            </a:r>
            <a:r>
              <a:rPr lang="es-VE" dirty="0" err="1"/>
              <a:t>Application</a:t>
            </a:r>
            <a:r>
              <a:rPr lang="es-VE" dirty="0"/>
              <a:t> </a:t>
            </a:r>
            <a:r>
              <a:rPr lang="es-VE" dirty="0" err="1"/>
              <a:t>Guide</a:t>
            </a:r>
            <a:r>
              <a:rPr lang="es-VE" dirty="0"/>
              <a:t> </a:t>
            </a:r>
            <a:r>
              <a:rPr lang="es-VE" dirty="0" err="1"/>
              <a:t>for</a:t>
            </a:r>
            <a:r>
              <a:rPr lang="es-VE" dirty="0"/>
              <a:t> AC High-</a:t>
            </a:r>
            <a:r>
              <a:rPr lang="es-VE" dirty="0" err="1"/>
              <a:t>Voltage</a:t>
            </a:r>
            <a:r>
              <a:rPr lang="es-VE" dirty="0"/>
              <a:t> </a:t>
            </a:r>
            <a:r>
              <a:rPr lang="es-VE" dirty="0" err="1"/>
              <a:t>Circuit</a:t>
            </a:r>
            <a:r>
              <a:rPr lang="es-VE" dirty="0"/>
              <a:t> </a:t>
            </a:r>
            <a:r>
              <a:rPr lang="es-VE" dirty="0" err="1"/>
              <a:t>Breakers</a:t>
            </a:r>
            <a:r>
              <a:rPr lang="es-VE" dirty="0"/>
              <a:t>. </a:t>
            </a:r>
            <a:r>
              <a:rPr lang="es-VE" dirty="0" err="1"/>
              <a:t>Rated</a:t>
            </a:r>
            <a:r>
              <a:rPr lang="es-VE" dirty="0"/>
              <a:t> </a:t>
            </a:r>
            <a:r>
              <a:rPr lang="es-VE" dirty="0" err="1"/>
              <a:t>on</a:t>
            </a:r>
            <a:r>
              <a:rPr lang="es-VE" dirty="0"/>
              <a:t> a </a:t>
            </a:r>
            <a:r>
              <a:rPr lang="es-VE" dirty="0" err="1"/>
              <a:t>Symmetrical</a:t>
            </a:r>
            <a:r>
              <a:rPr lang="es-VE" dirty="0"/>
              <a:t> </a:t>
            </a:r>
            <a:r>
              <a:rPr lang="es-VE" dirty="0" err="1"/>
              <a:t>Current</a:t>
            </a:r>
            <a:r>
              <a:rPr lang="es-VE" dirty="0"/>
              <a:t> </a:t>
            </a:r>
            <a:r>
              <a:rPr lang="es-VE" dirty="0" err="1"/>
              <a:t>Basis</a:t>
            </a:r>
            <a:r>
              <a:rPr lang="es-VE" dirty="0"/>
              <a:t>. 1999 (</a:t>
            </a:r>
            <a:r>
              <a:rPr lang="es-VE" dirty="0" err="1"/>
              <a:t>revision</a:t>
            </a:r>
            <a:r>
              <a:rPr lang="es-VE" dirty="0"/>
              <a:t> of 1979 standard), Standard C37.010.</a:t>
            </a:r>
          </a:p>
          <a:p>
            <a:r>
              <a:rPr lang="es-VE" dirty="0"/>
              <a:t>ANSI/IEEE. Standard </a:t>
            </a:r>
            <a:r>
              <a:rPr lang="es-VE" dirty="0" err="1"/>
              <a:t>for</a:t>
            </a:r>
            <a:r>
              <a:rPr lang="es-VE" dirty="0"/>
              <a:t> </a:t>
            </a:r>
            <a:r>
              <a:rPr lang="es-VE" dirty="0" err="1"/>
              <a:t>Low-Voltage</a:t>
            </a:r>
            <a:r>
              <a:rPr lang="es-VE" dirty="0"/>
              <a:t> AC </a:t>
            </a:r>
            <a:r>
              <a:rPr lang="es-VE" dirty="0" err="1"/>
              <a:t>Power</a:t>
            </a:r>
            <a:r>
              <a:rPr lang="es-VE" dirty="0"/>
              <a:t> </a:t>
            </a:r>
            <a:r>
              <a:rPr lang="es-VE" dirty="0" err="1"/>
              <a:t>Circuit</a:t>
            </a:r>
            <a:r>
              <a:rPr lang="es-VE" dirty="0"/>
              <a:t> </a:t>
            </a:r>
            <a:r>
              <a:rPr lang="es-VE" dirty="0" err="1"/>
              <a:t>Breakers</a:t>
            </a:r>
            <a:r>
              <a:rPr lang="es-VE" dirty="0"/>
              <a:t> in </a:t>
            </a:r>
            <a:r>
              <a:rPr lang="es-VE" dirty="0" err="1"/>
              <a:t>Enclosures</a:t>
            </a:r>
            <a:r>
              <a:rPr lang="es-VE" dirty="0"/>
              <a:t>, 1997. Standard C37.13. </a:t>
            </a:r>
          </a:p>
          <a:p>
            <a:r>
              <a:rPr lang="es-VE" dirty="0"/>
              <a:t>IEEE Standard </a:t>
            </a:r>
            <a:r>
              <a:rPr lang="es-VE" dirty="0" err="1"/>
              <a:t>for</a:t>
            </a:r>
            <a:r>
              <a:rPr lang="es-VE" dirty="0"/>
              <a:t> AC High-</a:t>
            </a:r>
            <a:r>
              <a:rPr lang="es-VE" dirty="0" err="1"/>
              <a:t>Voltage</a:t>
            </a:r>
            <a:r>
              <a:rPr lang="es-VE" dirty="0"/>
              <a:t> </a:t>
            </a:r>
            <a:r>
              <a:rPr lang="es-VE" dirty="0" err="1"/>
              <a:t>Generator</a:t>
            </a:r>
            <a:r>
              <a:rPr lang="es-VE" dirty="0"/>
              <a:t> </a:t>
            </a:r>
            <a:r>
              <a:rPr lang="es-VE" dirty="0" err="1"/>
              <a:t>Breakers</a:t>
            </a:r>
            <a:r>
              <a:rPr lang="es-VE" dirty="0"/>
              <a:t> </a:t>
            </a:r>
            <a:r>
              <a:rPr lang="es-VE" dirty="0" err="1"/>
              <a:t>Rated</a:t>
            </a:r>
            <a:r>
              <a:rPr lang="es-VE" dirty="0"/>
              <a:t> </a:t>
            </a:r>
            <a:r>
              <a:rPr lang="es-VE" dirty="0" err="1"/>
              <a:t>on</a:t>
            </a:r>
            <a:r>
              <a:rPr lang="es-VE" dirty="0"/>
              <a:t> </a:t>
            </a:r>
            <a:r>
              <a:rPr lang="es-VE" dirty="0" err="1"/>
              <a:t>Symmetrical</a:t>
            </a:r>
            <a:r>
              <a:rPr lang="es-VE" dirty="0"/>
              <a:t> </a:t>
            </a:r>
            <a:r>
              <a:rPr lang="es-VE" dirty="0" err="1"/>
              <a:t>Current</a:t>
            </a:r>
            <a:r>
              <a:rPr lang="es-VE" dirty="0"/>
              <a:t> </a:t>
            </a:r>
            <a:r>
              <a:rPr lang="es-VE" dirty="0" err="1"/>
              <a:t>Basis</a:t>
            </a:r>
            <a:r>
              <a:rPr lang="es-VE" dirty="0"/>
              <a:t>, 1997. Standard C37-013. </a:t>
            </a:r>
          </a:p>
          <a:p>
            <a:r>
              <a:rPr lang="es-VE" dirty="0"/>
              <a:t>Short-</a:t>
            </a:r>
            <a:r>
              <a:rPr lang="es-VE" dirty="0" err="1"/>
              <a:t>Circuit</a:t>
            </a:r>
            <a:r>
              <a:rPr lang="es-VE" dirty="0"/>
              <a:t> </a:t>
            </a:r>
            <a:r>
              <a:rPr lang="es-VE" dirty="0" err="1"/>
              <a:t>Calculations</a:t>
            </a:r>
            <a:r>
              <a:rPr lang="es-VE" dirty="0"/>
              <a:t> </a:t>
            </a:r>
            <a:r>
              <a:rPr lang="es-VE" dirty="0" err="1"/>
              <a:t>According</a:t>
            </a:r>
            <a:r>
              <a:rPr lang="es-VE" dirty="0"/>
              <a:t> to ANSI </a:t>
            </a:r>
            <a:r>
              <a:rPr lang="es-VE" dirty="0" err="1"/>
              <a:t>Standards</a:t>
            </a:r>
            <a:r>
              <a:rPr lang="es-VE" dirty="0"/>
              <a:t>. Marcel </a:t>
            </a:r>
            <a:r>
              <a:rPr lang="es-VE" dirty="0" err="1"/>
              <a:t>Decker</a:t>
            </a:r>
            <a:r>
              <a:rPr lang="es-VE" dirty="0"/>
              <a:t> 2002</a:t>
            </a:r>
          </a:p>
        </p:txBody>
      </p:sp>
      <p:sp>
        <p:nvSpPr>
          <p:cNvPr id="4" name="CuadroTexto 3"/>
          <p:cNvSpPr txBox="1"/>
          <p:nvPr/>
        </p:nvSpPr>
        <p:spPr>
          <a:xfrm>
            <a:off x="0" y="6519446"/>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spTree>
    <p:extLst>
      <p:ext uri="{BB962C8B-B14F-4D97-AF65-F5344CB8AC3E}">
        <p14:creationId xmlns:p14="http://schemas.microsoft.com/office/powerpoint/2010/main" val="33930038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a:t>Integrantes</a:t>
            </a:r>
          </a:p>
        </p:txBody>
      </p:sp>
      <p:sp>
        <p:nvSpPr>
          <p:cNvPr id="3" name="Marcador de contenido 2"/>
          <p:cNvSpPr>
            <a:spLocks noGrp="1"/>
          </p:cNvSpPr>
          <p:nvPr>
            <p:ph idx="1"/>
          </p:nvPr>
        </p:nvSpPr>
        <p:spPr>
          <a:xfrm>
            <a:off x="628650" y="1825625"/>
            <a:ext cx="3152775" cy="4351338"/>
          </a:xfrm>
        </p:spPr>
        <p:txBody>
          <a:bodyPr>
            <a:normAutofit fontScale="85000" lnSpcReduction="20000"/>
          </a:bodyPr>
          <a:lstStyle/>
          <a:p>
            <a:r>
              <a:rPr lang="es-VE" dirty="0"/>
              <a:t>Ávila Mary</a:t>
            </a:r>
          </a:p>
          <a:p>
            <a:r>
              <a:rPr lang="es-VE" dirty="0"/>
              <a:t>Marcano </a:t>
            </a:r>
            <a:r>
              <a:rPr lang="es-VE" dirty="0" err="1"/>
              <a:t>Jesus</a:t>
            </a:r>
            <a:endParaRPr lang="es-VE" dirty="0"/>
          </a:p>
          <a:p>
            <a:r>
              <a:rPr lang="es-VE" dirty="0"/>
              <a:t>Ramos </a:t>
            </a:r>
            <a:r>
              <a:rPr lang="es-VE" dirty="0" err="1"/>
              <a:t>Dinaly</a:t>
            </a:r>
            <a:endParaRPr lang="es-VE" dirty="0"/>
          </a:p>
          <a:p>
            <a:r>
              <a:rPr lang="es-VE" dirty="0"/>
              <a:t>Cordero </a:t>
            </a:r>
            <a:r>
              <a:rPr lang="es-VE" dirty="0" err="1"/>
              <a:t>Wiliam</a:t>
            </a:r>
            <a:endParaRPr lang="es-VE" dirty="0"/>
          </a:p>
          <a:p>
            <a:r>
              <a:rPr lang="es-VE" dirty="0"/>
              <a:t>Pérez </a:t>
            </a:r>
            <a:r>
              <a:rPr lang="es-VE" dirty="0" err="1"/>
              <a:t>Neila</a:t>
            </a:r>
            <a:endParaRPr lang="es-VE" dirty="0"/>
          </a:p>
          <a:p>
            <a:r>
              <a:rPr lang="es-VE" dirty="0" err="1"/>
              <a:t>Faria</a:t>
            </a:r>
            <a:r>
              <a:rPr lang="es-VE" dirty="0"/>
              <a:t> Graciela</a:t>
            </a:r>
          </a:p>
          <a:p>
            <a:r>
              <a:rPr lang="es-VE" dirty="0"/>
              <a:t>Meléndez Pamela</a:t>
            </a:r>
          </a:p>
          <a:p>
            <a:r>
              <a:rPr lang="es-VE" dirty="0"/>
              <a:t>Sepúlveda Freddy</a:t>
            </a:r>
          </a:p>
          <a:p>
            <a:r>
              <a:rPr lang="es-VE" dirty="0"/>
              <a:t>Piña </a:t>
            </a:r>
            <a:r>
              <a:rPr lang="es-VE" dirty="0" err="1"/>
              <a:t>Jaliesis</a:t>
            </a:r>
            <a:endParaRPr lang="es-VE" dirty="0"/>
          </a:p>
          <a:p>
            <a:r>
              <a:rPr lang="es-VE" dirty="0" err="1"/>
              <a:t>Arriechi</a:t>
            </a:r>
            <a:r>
              <a:rPr lang="es-VE" dirty="0"/>
              <a:t> David</a:t>
            </a:r>
          </a:p>
          <a:p>
            <a:r>
              <a:rPr lang="es-VE" dirty="0"/>
              <a:t>Jaramillo Luis</a:t>
            </a:r>
          </a:p>
          <a:p>
            <a:endParaRPr lang="es-VE" dirty="0"/>
          </a:p>
        </p:txBody>
      </p:sp>
      <p:sp>
        <p:nvSpPr>
          <p:cNvPr id="4" name="Marcador de contenido 2"/>
          <p:cNvSpPr txBox="1">
            <a:spLocks/>
          </p:cNvSpPr>
          <p:nvPr/>
        </p:nvSpPr>
        <p:spPr>
          <a:xfrm>
            <a:off x="4687329" y="1825625"/>
            <a:ext cx="3152775" cy="419211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VE" dirty="0"/>
              <a:t>Rincón Samuel</a:t>
            </a:r>
          </a:p>
          <a:p>
            <a:r>
              <a:rPr lang="es-VE" dirty="0"/>
              <a:t>Villalobos Herman</a:t>
            </a:r>
          </a:p>
          <a:p>
            <a:r>
              <a:rPr lang="es-VE" dirty="0"/>
              <a:t>Sánchez </a:t>
            </a:r>
            <a:r>
              <a:rPr lang="es-VE" dirty="0" err="1"/>
              <a:t>Irwin</a:t>
            </a:r>
            <a:endParaRPr lang="es-VE" dirty="0"/>
          </a:p>
          <a:p>
            <a:r>
              <a:rPr lang="es-VE" dirty="0"/>
              <a:t>García Andrés</a:t>
            </a:r>
          </a:p>
          <a:p>
            <a:r>
              <a:rPr lang="es-VE" dirty="0"/>
              <a:t>Gutiérrez </a:t>
            </a:r>
            <a:r>
              <a:rPr lang="es-VE" dirty="0" err="1"/>
              <a:t>Maykel</a:t>
            </a:r>
            <a:endParaRPr lang="es-VE" dirty="0"/>
          </a:p>
          <a:p>
            <a:r>
              <a:rPr lang="es-VE" dirty="0"/>
              <a:t>Pereira </a:t>
            </a:r>
            <a:r>
              <a:rPr lang="es-VE" dirty="0" err="1"/>
              <a:t>Adrian</a:t>
            </a:r>
            <a:endParaRPr lang="es-VE" dirty="0"/>
          </a:p>
          <a:p>
            <a:r>
              <a:rPr lang="es-VE" dirty="0"/>
              <a:t>Guerra Yesenia</a:t>
            </a:r>
          </a:p>
          <a:p>
            <a:r>
              <a:rPr lang="es-VE" dirty="0"/>
              <a:t>Urdaneta Nixon</a:t>
            </a:r>
          </a:p>
          <a:p>
            <a:r>
              <a:rPr lang="es-VE" dirty="0"/>
              <a:t>Gabriel</a:t>
            </a:r>
          </a:p>
          <a:p>
            <a:endParaRPr lang="es-VE" dirty="0"/>
          </a:p>
          <a:p>
            <a:endParaRPr lang="es-VE" dirty="0"/>
          </a:p>
          <a:p>
            <a:endParaRPr lang="es-VE" dirty="0"/>
          </a:p>
        </p:txBody>
      </p:sp>
      <p:sp>
        <p:nvSpPr>
          <p:cNvPr id="5" name="CuadroTexto 4"/>
          <p:cNvSpPr txBox="1"/>
          <p:nvPr/>
        </p:nvSpPr>
        <p:spPr>
          <a:xfrm>
            <a:off x="0" y="0"/>
            <a:ext cx="9144000" cy="338554"/>
          </a:xfrm>
          <a:prstGeom prst="rect">
            <a:avLst/>
          </a:prstGeom>
          <a:solidFill>
            <a:schemeClr val="accent1">
              <a:lumMod val="50000"/>
            </a:schemeClr>
          </a:solidFill>
        </p:spPr>
        <p:txBody>
          <a:bodyPr wrap="square" rtlCol="0">
            <a:spAutoFit/>
          </a:bodyPr>
          <a:lstStyle/>
          <a:p>
            <a:pPr algn="ctr"/>
            <a:r>
              <a:rPr lang="es-VE" sz="1600" dirty="0">
                <a:solidFill>
                  <a:schemeClr val="bg1"/>
                </a:solidFill>
              </a:rPr>
              <a:t>Protecciones eléctricas para sistemas de potencia</a:t>
            </a:r>
          </a:p>
        </p:txBody>
      </p:sp>
      <p:cxnSp>
        <p:nvCxnSpPr>
          <p:cNvPr id="7" name="Conector recto 6"/>
          <p:cNvCxnSpPr/>
          <p:nvPr/>
        </p:nvCxnSpPr>
        <p:spPr>
          <a:xfrm>
            <a:off x="0" y="1285103"/>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75455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951</TotalTime>
  <Words>6190</Words>
  <Application>Microsoft Office PowerPoint</Application>
  <PresentationFormat>Presentación en pantalla (4:3)</PresentationFormat>
  <Paragraphs>869</Paragraphs>
  <Slides>117</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117</vt:i4>
      </vt:variant>
    </vt:vector>
  </HeadingPairs>
  <TitlesOfParts>
    <vt:vector size="126" baseType="lpstr">
      <vt:lpstr>Arial</vt:lpstr>
      <vt:lpstr>Calibri</vt:lpstr>
      <vt:lpstr>Calibri Light</vt:lpstr>
      <vt:lpstr>Cambria Math</vt:lpstr>
      <vt:lpstr>Courier New</vt:lpstr>
      <vt:lpstr>Garamond</vt:lpstr>
      <vt:lpstr>Times New Roman</vt:lpstr>
      <vt:lpstr>Wingdings</vt:lpstr>
      <vt:lpstr>Tema de Office</vt:lpstr>
      <vt:lpstr>Calculo de corto circuito</vt:lpstr>
      <vt:lpstr>Contenido</vt:lpstr>
      <vt:lpstr>Introducción</vt:lpstr>
      <vt:lpstr>Definiciones</vt:lpstr>
      <vt:lpstr>Introducción</vt:lpstr>
      <vt:lpstr>Normas ANSI para el calculo de corto-circuito</vt:lpstr>
      <vt:lpstr>Fallas</vt:lpstr>
      <vt:lpstr>Voltaje de prefalla</vt:lpstr>
      <vt:lpstr>Tipos de Fallas</vt:lpstr>
      <vt:lpstr>Tipos de Fallas</vt:lpstr>
      <vt:lpstr>Tipos de Fallas</vt:lpstr>
      <vt:lpstr>Tipos de Fallas</vt:lpstr>
      <vt:lpstr>Tipos de Fallas</vt:lpstr>
      <vt:lpstr>Calculo de corriente de corto circuito</vt:lpstr>
      <vt:lpstr>Suposiciones</vt:lpstr>
      <vt:lpstr>Corriente de Pico Máxima</vt:lpstr>
      <vt:lpstr>Corriente de Pico Máxima</vt:lpstr>
      <vt:lpstr>Corriente de Pico Máxima</vt:lpstr>
      <vt:lpstr>Corriente de Pico Máxima</vt:lpstr>
      <vt:lpstr>Tipos de calculo de corriente de corto circuito</vt:lpstr>
      <vt:lpstr>Calculo de corriente de corto circuito</vt:lpstr>
      <vt:lpstr>Calculo de corriente de corto circuito</vt:lpstr>
      <vt:lpstr>Calculo de corriente de corto circuito</vt:lpstr>
      <vt:lpstr>Bajo voltaje en motores</vt:lpstr>
      <vt:lpstr>Bajo voltaje en motores</vt:lpstr>
      <vt:lpstr>Bajo voltaje en motores</vt:lpstr>
      <vt:lpstr>Bajo voltaje en motores</vt:lpstr>
      <vt:lpstr>Modelo de maquinas rotativas</vt:lpstr>
      <vt:lpstr>Modelo de maquinas rotativas</vt:lpstr>
      <vt:lpstr>Modelo de maquinas rotativas</vt:lpstr>
      <vt:lpstr>Modelo de maquinas rotativas</vt:lpstr>
      <vt:lpstr>Modelo de maquinas rotativas</vt:lpstr>
      <vt:lpstr>Modelo de maquinas rotativas</vt:lpstr>
      <vt:lpstr>Modelo de maquinas rotativas</vt:lpstr>
      <vt:lpstr>Factor multiplicador de impedancias en cálculos de corto circuito</vt:lpstr>
      <vt:lpstr>Presentación de PowerPoint</vt:lpstr>
      <vt:lpstr>Tipos de sistemas y gravedad de cortocircuito</vt:lpstr>
      <vt:lpstr>Tipos de sistemas y gravedad de cortocircuito</vt:lpstr>
      <vt:lpstr>Métodos de calculo de cortocircuito</vt:lpstr>
      <vt:lpstr>Métodos de calculo</vt:lpstr>
      <vt:lpstr>Método E/X o E/Z simplificado</vt:lpstr>
      <vt:lpstr>Método E/X o E/Z simplificado</vt:lpstr>
      <vt:lpstr>Método E/X o E/Z de ajuste con decrementos para AC y DC  </vt:lpstr>
      <vt:lpstr>Método E/X o E/Z de ajuste con decrementos para AC y DC  </vt:lpstr>
      <vt:lpstr>Método E/X o E/Z de ajuste con decrementos para AC y DC  </vt:lpstr>
      <vt:lpstr>Método E/X o E/Z de ajuste con decrementos para AC y DC  </vt:lpstr>
      <vt:lpstr>Fallas Alimentadas por fuentes Remotas</vt:lpstr>
      <vt:lpstr>Método E/X o E/Z de ajuste con decrementos para AC y DC  </vt:lpstr>
      <vt:lpstr>Fallas Alimentadas por fuentes Locales</vt:lpstr>
      <vt:lpstr>Fallas Alimentadas por fuentes Locales</vt:lpstr>
      <vt:lpstr>Fallas Alimentadas por fuentes Locales</vt:lpstr>
      <vt:lpstr>Fallas Alimentadas por fuentes Locales</vt:lpstr>
      <vt:lpstr>Fallas Alimentadas por fuentes Locales</vt:lpstr>
      <vt:lpstr>Fallas Alimentadas por fuentes Locales</vt:lpstr>
      <vt:lpstr>Fallas Alimentadas por fuentes Locales</vt:lpstr>
      <vt:lpstr>Fallas Alimentadas por fuentes Locales</vt:lpstr>
      <vt:lpstr>Caso de aplicación</vt:lpstr>
      <vt:lpstr>Interruptores de alta tensión – Aplicados a generadores</vt:lpstr>
      <vt:lpstr>Interruptores de alta tensión – Aplicados a generadores</vt:lpstr>
      <vt:lpstr>Interruptores de alta tensión – Aplicados a generadores</vt:lpstr>
      <vt:lpstr>Interruptores de alta tensión – Aplicados a generadores</vt:lpstr>
      <vt:lpstr>Interruptores de alta tensión – Aplicados a generadores</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Cálculo del interruptor de servicio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 de aplicación</vt:lpstr>
      <vt:lpstr>Ejemplo de Cortocircuito por ANSI</vt:lpstr>
      <vt:lpstr>Cálculo para los Puntos F1, F2 y F3</vt:lpstr>
      <vt:lpstr>Ejemplo de Cortocircuito por ANSI</vt:lpstr>
      <vt:lpstr>Datos y Cálculo de la Impedancia Efectiva</vt:lpstr>
      <vt:lpstr>Presentación de PowerPoint</vt:lpstr>
      <vt:lpstr>Presentación de PowerPoint</vt:lpstr>
      <vt:lpstr>Red del Sistema para Falla en F1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Referencias</vt:lpstr>
      <vt:lpstr>Integrantes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Calculo de corto circuito</dc:title>
  <dc:creator>PM</dc:creator>
  <cp:lastModifiedBy>PM</cp:lastModifiedBy>
  <cp:revision>117</cp:revision>
  <dcterms:created xsi:type="dcterms:W3CDTF">2016-05-15T02:25:33Z</dcterms:created>
  <dcterms:modified xsi:type="dcterms:W3CDTF">2016-05-24T00:13:27Z</dcterms:modified>
</cp:coreProperties>
</file>